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3 мин.</a:t>
            </a:r>
          </a:p>
          <a:p>
            <a:r>
              <a:t>Представьтесь, обозначьте связь курса с проектированием, строительством и эксплуатацией автомобильных дорог. Попросите студентов назвать материал, от которого, по их мнению, сильнее всего зависит долговечность дороги.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4 мин.</a:t>
            </a:r>
          </a:p>
          <a:p>
            <a:r>
              <a:t>Покажите логику: свойства определяют выбор, происхождение определяет структуру, переработка формирует зерновой состав, вяжущее объединяет минеральную систему.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Разберите функции покрытия, основания и земляного полотна. Подчеркните, что одинаковый материал ведёт себя по-разному при разной влажности, плотности и температуре.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5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8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7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5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7 мин.</a:t>
            </a:r>
          </a:p>
          <a:p>
            <a:r>
              <a:t>Дайте 3 минуты на обсуждение в парах. Ожидаемые ответы: морозостойкость, водостойкость, износостойкость или усталостная прочность. Попросите обосновать приоритет.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8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5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7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8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Дайте 4 минуты на схему. Затем соберите один вариант на доске: бункер, питатель, первичная дробилка, вторичная дробилка, грохот, склады фракций, возврат крупного продукта.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8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7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7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7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6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5 мин.</a:t>
            </a:r>
          </a:p>
          <a:p>
            <a:r>
              <a:t>Раскройте определения, свяжите их с реальными слоями дорожной одежды и задайте студентам один уточняющий вопрос.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Ориентировочное время: 8 мин.</a:t>
            </a:r>
          </a:p>
          <a:p>
            <a:r>
              <a:t>Используйте вопросы как устный опрос или выходной билет. Попросите отвечать сначала термином, затем коротким обоснованием.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FFCC7EB-BBC4-4589-9D80-845D45DDC9E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1897CF-B83A-4F22-8D5A-06BC5CC972B5}"/>
              </a:ext>
            </a:extLst>
          </p:cNvPr>
          <p:cNvSpPr>
            <a:spLocks noGrp="1"/>
          </p:cNvSpPr>
          <p:nvPr/>
        </p:nvSpPr>
        <p:spPr>
          <a:xfrm>
            <a:off x="7524750" y="0"/>
            <a:ext cx="4667250" cy="685800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71D8B5-53DA-4774-9B45-1AB43653DA23}"/>
              </a:ext>
            </a:extLst>
          </p:cNvPr>
          <p:cNvSpPr>
            <a:spLocks noGrp="1"/>
          </p:cNvSpPr>
          <p:nvPr/>
        </p:nvSpPr>
        <p:spPr>
          <a:xfrm>
            <a:off x="8239125" y="952500"/>
            <a:ext cx="3143250" cy="666750"/>
          </a:xfrm>
          <a:prstGeom prst="rect">
            <a:avLst/>
          </a:prstGeom>
          <a:solidFill>
            <a:srgbClr val="17212B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5A0281E-C9A1-4FA1-8E2F-B4C716FADCFC}"/>
              </a:ext>
            </a:extLst>
          </p:cNvPr>
          <p:cNvSpPr>
            <a:spLocks noGrp="1"/>
          </p:cNvSpPr>
          <p:nvPr/>
        </p:nvSpPr>
        <p:spPr>
          <a:xfrm>
            <a:off x="7953375" y="1714500"/>
            <a:ext cx="3714750" cy="81915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13845BC-D84E-4590-9B7A-6CFF4B9A7DBC}"/>
              </a:ext>
            </a:extLst>
          </p:cNvPr>
          <p:cNvSpPr>
            <a:spLocks noGrp="1"/>
          </p:cNvSpPr>
          <p:nvPr/>
        </p:nvSpPr>
        <p:spPr>
          <a:xfrm>
            <a:off x="7620000" y="2667000"/>
            <a:ext cx="4381500" cy="100012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32BDEBF-CDE0-4A0A-A398-761E59C3C7E2}"/>
              </a:ext>
            </a:extLst>
          </p:cNvPr>
          <p:cNvSpPr>
            <a:spLocks noGrp="1"/>
          </p:cNvSpPr>
          <p:nvPr/>
        </p:nvSpPr>
        <p:spPr>
          <a:xfrm>
            <a:off x="7239000" y="3810000"/>
            <a:ext cx="4953000" cy="142875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9CBB9AD-C4F6-4D78-8376-59722B76473E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61912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СОВРЕМЕННЫЕ</a:t>
            </a:r>
          </a:p>
          <a:p>
            <a:pPr algn="l">
              <a:def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ДОРОЖНЫЕ МАТЕРИАЛЫ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8CC744F-3A68-4254-9CB4-E591414629D5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6191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2325" b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ЗАМАНАУИ ЖОЛ</a:t>
            </a:r>
          </a:p>
          <a:p>
            <a:pPr algn="l">
              <a:defRPr sz="2325" b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МАТЕРИАЛДАРЫ</a:t>
            </a:r>
          </a:p>
        </p:txBody>
      </p:sp>
    </p:spTree>
    <p:extLst>
      <p:ext uri="{BB962C8B-B14F-4D97-AF65-F5344CB8AC3E}">
        <p14:creationId xmlns:p14="http://schemas.microsoft.com/office/powerpoint/2010/main" val="572530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F789802-C783-4203-A47D-950609584F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E6E5447-7E05-4837-A085-997D6389D540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dirty="0" err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Введение</a:t>
            </a:r>
            <a:r>
              <a:rPr sz="1050" b="0" dirty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 / </a:t>
            </a:r>
            <a:r>
              <a:rPr sz="1050" b="0" dirty="0" err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Кіріспе</a:t>
            </a: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A21955-1C43-4756-9AAD-32D60386949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8A1C64-778C-49C5-955D-6A7A20F4D106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Та</a:t>
            </a:r>
            <a:r>
              <a:rPr lang="kk-KZ"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қырыптар: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F7D1703-A81D-45EF-B981-4554369F8074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552B8F8-5136-48BC-A63B-E34A9E366552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66F0049-4D23-4AE4-95C4-27869A0ABE71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552450" cy="55245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952F65-D773-4BEC-9D60-FACD60FC7AAD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5524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CEF4B9-8921-4952-9998-D0B93C8D20CC}"/>
              </a:ext>
            </a:extLst>
          </p:cNvPr>
          <p:cNvSpPr>
            <a:spLocks noGrp="1"/>
          </p:cNvSpPr>
          <p:nvPr/>
        </p:nvSpPr>
        <p:spPr>
          <a:xfrm>
            <a:off x="1476375" y="1590675"/>
            <a:ext cx="39052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Autofit/>
          </a:bodyPr>
          <a:lstStyle/>
          <a:p>
            <a:pPr algn="l"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Свойства</a:t>
            </a:r>
            <a:r>
              <a:rPr sz="120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20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материалов</a:t>
            </a:r>
            <a:endParaRPr sz="120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190CD26-C809-4EEF-BDF6-F4DF67FB5316}"/>
              </a:ext>
            </a:extLst>
          </p:cNvPr>
          <p:cNvSpPr>
            <a:spLocks noGrp="1"/>
          </p:cNvSpPr>
          <p:nvPr/>
        </p:nvSpPr>
        <p:spPr>
          <a:xfrm>
            <a:off x="1476375" y="1914525"/>
            <a:ext cx="39052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Autofit/>
          </a:bodyPr>
          <a:lstStyle/>
          <a:p>
            <a:pPr algn="l"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Материал</a:t>
            </a:r>
            <a:r>
              <a:rPr sz="16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қасиеттері</a:t>
            </a:r>
            <a:endParaRPr sz="16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6EC4365-3A69-40F8-B3C6-0631B52D1313}"/>
              </a:ext>
            </a:extLst>
          </p:cNvPr>
          <p:cNvSpPr>
            <a:spLocks noGrp="1"/>
          </p:cNvSpPr>
          <p:nvPr/>
        </p:nvSpPr>
        <p:spPr>
          <a:xfrm>
            <a:off x="5810250" y="1847850"/>
            <a:ext cx="4857750" cy="3810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29BD3E8-68B1-4B4E-A216-947EF71DF1E9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552450" cy="55245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1FCBF15-B61A-4C1F-A697-AC3D478BF8A9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5524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162DB43-5462-4009-8769-4FE4CBD785B8}"/>
              </a:ext>
            </a:extLst>
          </p:cNvPr>
          <p:cNvSpPr>
            <a:spLocks noGrp="1"/>
          </p:cNvSpPr>
          <p:nvPr/>
        </p:nvSpPr>
        <p:spPr>
          <a:xfrm>
            <a:off x="1476375" y="2619375"/>
            <a:ext cx="39052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333"/>
          </a:bodyPr>
          <a:lstStyle/>
          <a:p>
            <a:pPr algn="l"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Каменные</a:t>
            </a:r>
            <a:r>
              <a:rPr sz="120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20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материалы</a:t>
            </a:r>
            <a:endParaRPr sz="120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A3FE4CB-0972-416B-B26E-A2E3CF36BD2A}"/>
              </a:ext>
            </a:extLst>
          </p:cNvPr>
          <p:cNvSpPr>
            <a:spLocks noGrp="1"/>
          </p:cNvSpPr>
          <p:nvPr/>
        </p:nvSpPr>
        <p:spPr>
          <a:xfrm>
            <a:off x="1476375" y="2943225"/>
            <a:ext cx="39052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Autofit/>
          </a:bodyPr>
          <a:lstStyle/>
          <a:p>
            <a:pPr algn="l"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Тас</a:t>
            </a:r>
            <a:r>
              <a:rPr sz="16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материалдар</a:t>
            </a:r>
            <a:endParaRPr sz="16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0C74197-99C5-4712-9D8E-AF66F705F367}"/>
              </a:ext>
            </a:extLst>
          </p:cNvPr>
          <p:cNvSpPr>
            <a:spLocks noGrp="1"/>
          </p:cNvSpPr>
          <p:nvPr/>
        </p:nvSpPr>
        <p:spPr>
          <a:xfrm>
            <a:off x="5810250" y="2876550"/>
            <a:ext cx="4857750" cy="381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12A2A77-623B-4DC5-B64A-552CDDFF03B6}"/>
              </a:ext>
            </a:extLst>
          </p:cNvPr>
          <p:cNvSpPr>
            <a:spLocks noGrp="1"/>
          </p:cNvSpPr>
          <p:nvPr/>
        </p:nvSpPr>
        <p:spPr>
          <a:xfrm>
            <a:off x="685800" y="3676650"/>
            <a:ext cx="552450" cy="55245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8F23CFC-91D4-4669-8EE4-53614EEA93BD}"/>
              </a:ext>
            </a:extLst>
          </p:cNvPr>
          <p:cNvSpPr>
            <a:spLocks noGrp="1"/>
          </p:cNvSpPr>
          <p:nvPr/>
        </p:nvSpPr>
        <p:spPr>
          <a:xfrm>
            <a:off x="685800" y="3676650"/>
            <a:ext cx="5524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6B34A7E-2F75-44E4-AD45-241126F9739C}"/>
              </a:ext>
            </a:extLst>
          </p:cNvPr>
          <p:cNvSpPr>
            <a:spLocks noGrp="1"/>
          </p:cNvSpPr>
          <p:nvPr/>
        </p:nvSpPr>
        <p:spPr>
          <a:xfrm>
            <a:off x="1476375" y="3648075"/>
            <a:ext cx="39052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333"/>
          </a:bodyPr>
          <a:lstStyle/>
          <a:p>
            <a:pPr algn="l"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Добыча</a:t>
            </a:r>
            <a:r>
              <a:rPr sz="120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и </a:t>
            </a:r>
            <a:r>
              <a:rPr sz="120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переработка</a:t>
            </a:r>
            <a:endParaRPr sz="120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B01E333-38EB-47D2-AC1B-B7758CE16550}"/>
              </a:ext>
            </a:extLst>
          </p:cNvPr>
          <p:cNvSpPr>
            <a:spLocks noGrp="1"/>
          </p:cNvSpPr>
          <p:nvPr/>
        </p:nvSpPr>
        <p:spPr>
          <a:xfrm>
            <a:off x="1476375" y="3971925"/>
            <a:ext cx="39052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Autofit/>
          </a:bodyPr>
          <a:lstStyle/>
          <a:p>
            <a:pPr algn="l"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Өндіру</a:t>
            </a:r>
            <a:r>
              <a:rPr sz="16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16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өңдеу</a:t>
            </a:r>
            <a:endParaRPr sz="16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9539F4E-9EC3-45D1-AC02-396A7EDBFC00}"/>
              </a:ext>
            </a:extLst>
          </p:cNvPr>
          <p:cNvSpPr>
            <a:spLocks noGrp="1"/>
          </p:cNvSpPr>
          <p:nvPr/>
        </p:nvSpPr>
        <p:spPr>
          <a:xfrm>
            <a:off x="5810250" y="3905250"/>
            <a:ext cx="4857750" cy="3810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5CB8B0A7-F913-4C9A-BE1B-F8C807F9AB5F}"/>
              </a:ext>
            </a:extLst>
          </p:cNvPr>
          <p:cNvSpPr>
            <a:spLocks noGrp="1"/>
          </p:cNvSpPr>
          <p:nvPr/>
        </p:nvSpPr>
        <p:spPr>
          <a:xfrm>
            <a:off x="685800" y="4705350"/>
            <a:ext cx="552450" cy="55245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B1F633F-C5E1-49B9-8CBD-EE50449C5FD9}"/>
              </a:ext>
            </a:extLst>
          </p:cNvPr>
          <p:cNvSpPr>
            <a:spLocks noGrp="1"/>
          </p:cNvSpPr>
          <p:nvPr/>
        </p:nvSpPr>
        <p:spPr>
          <a:xfrm>
            <a:off x="685800" y="4705350"/>
            <a:ext cx="5524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F679982-D202-4B94-B717-3DA735A72C8A}"/>
              </a:ext>
            </a:extLst>
          </p:cNvPr>
          <p:cNvSpPr>
            <a:spLocks noGrp="1"/>
          </p:cNvSpPr>
          <p:nvPr/>
        </p:nvSpPr>
        <p:spPr>
          <a:xfrm>
            <a:off x="1476375" y="4676775"/>
            <a:ext cx="39052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333"/>
          </a:bodyPr>
          <a:lstStyle/>
          <a:p>
            <a:pPr algn="l"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Минеральные</a:t>
            </a:r>
            <a:r>
              <a:rPr sz="120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20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вяжущие</a:t>
            </a:r>
            <a:endParaRPr sz="120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D8F8892-EE79-4D90-A000-A9784AE33032}"/>
              </a:ext>
            </a:extLst>
          </p:cNvPr>
          <p:cNvSpPr>
            <a:spLocks noGrp="1"/>
          </p:cNvSpPr>
          <p:nvPr/>
        </p:nvSpPr>
        <p:spPr>
          <a:xfrm>
            <a:off x="1476375" y="5000625"/>
            <a:ext cx="39052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Autofit/>
          </a:bodyPr>
          <a:lstStyle/>
          <a:p>
            <a:pPr algn="l"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Минералдық</a:t>
            </a:r>
            <a:r>
              <a:rPr sz="16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тұтқырғыштар</a:t>
            </a:r>
            <a:endParaRPr sz="16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358A534-9782-4A9F-900D-8B6945F5F82C}"/>
              </a:ext>
            </a:extLst>
          </p:cNvPr>
          <p:cNvSpPr>
            <a:spLocks noGrp="1"/>
          </p:cNvSpPr>
          <p:nvPr/>
        </p:nvSpPr>
        <p:spPr>
          <a:xfrm>
            <a:off x="5810250" y="4933950"/>
            <a:ext cx="4857750" cy="381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190489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1ABC6F-825C-401D-8BFB-F6938ECCBE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5FD899-2220-4071-9D09-0EB06D3B88D9}"/>
              </a:ext>
            </a:extLst>
          </p:cNvPr>
          <p:cNvSpPr>
            <a:spLocks noGrp="1"/>
          </p:cNvSpPr>
          <p:nvPr/>
        </p:nvSpPr>
        <p:spPr>
          <a:xfrm>
            <a:off x="704850" y="85725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kk-KZ" sz="1500" b="1" dirty="0" smtClean="0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1 тақырып</a:t>
            </a:r>
            <a:endParaRPr sz="1500" b="1" dirty="0">
              <a:solidFill>
                <a:srgbClr val="64CCC5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C6EB38-3096-4C99-8887-A944D7CB4531}"/>
              </a:ext>
            </a:extLst>
          </p:cNvPr>
          <p:cNvSpPr>
            <a:spLocks noGrp="1"/>
          </p:cNvSpPr>
          <p:nvPr/>
        </p:nvSpPr>
        <p:spPr>
          <a:xfrm>
            <a:off x="704850" y="152400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77990" lnSpcReduction="10000"/>
          </a:bodyPr>
          <a:lstStyle/>
          <a:p>
            <a:pPr algn="l">
              <a:def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Основные свойства дорожно-строительных материалов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3F18B7-B821-42E3-8C4A-F6570807D780}"/>
              </a:ext>
            </a:extLst>
          </p:cNvPr>
          <p:cNvSpPr>
            <a:spLocks noGrp="1"/>
          </p:cNvSpPr>
          <p:nvPr/>
        </p:nvSpPr>
        <p:spPr>
          <a:xfrm>
            <a:off x="704850" y="2571750"/>
            <a:ext cx="99060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Autofit/>
          </a:bodyPr>
          <a:lstStyle/>
          <a:p>
            <a:pPr algn="l">
              <a:defRPr sz="2250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Жол-құрылыс</a:t>
            </a:r>
            <a:r>
              <a:rPr sz="40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40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материалдарының</a:t>
            </a:r>
            <a:r>
              <a:rPr sz="40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40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негізгі</a:t>
            </a:r>
            <a:r>
              <a:rPr sz="40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40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қасиеттері</a:t>
            </a:r>
            <a:endParaRPr sz="4000" b="1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DE4472D-4201-4CB8-A5B9-325AEF6D3FC8}"/>
              </a:ext>
            </a:extLst>
          </p:cNvPr>
          <p:cNvSpPr>
            <a:spLocks noGrp="1"/>
          </p:cNvSpPr>
          <p:nvPr/>
        </p:nvSpPr>
        <p:spPr>
          <a:xfrm>
            <a:off x="704850" y="3952875"/>
            <a:ext cx="8763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pPr>
            <a:endParaRPr sz="1650" b="0" dirty="0">
              <a:solidFill>
                <a:srgbClr val="C7D8E2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DA92C1-50C2-4DE0-AC5A-A003B576448D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27812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EA4ACB8-D903-4DCC-8D66-C439870A31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EC92C8-3149-4149-892F-650FF4865419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EBF5B4-E848-4941-AF84-1AA8C9F3B7C0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6FE40AB-3DCB-4362-8E17-31C75FD62015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Жол</a:t>
            </a:r>
            <a:r>
              <a:rPr sz="15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конструкциясындағы</a:t>
            </a:r>
            <a:r>
              <a:rPr sz="15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материал</a:t>
            </a: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CA564FF-5800-4A78-8586-18DCA2BA6521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D856996-88FF-4D6C-99DA-AC03DD9A137B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FD7030E-2C4F-47B9-80B5-870363B5C091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0DA0F6-953E-4FFC-8B01-64CE77E42972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Материал работает в составе слоя, а не изолированно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Нагрузка передаётся сверху вниз и распределяется по площади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Вода и температура изменяют состояние материала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604A069-BAD6-41F4-B5D7-D5BCA1D27822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Материал жеке емес, қабат құрамында жұмыс істейді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Жүктеме жоғарыдан төмен беріліп, аудан бойынша таралады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 мен температура материал күйін өзгертеді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2DB6E96-8496-4E5B-B605-A6AA09DD16C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C3017F-2750-4569-828A-3CC57C8F9F46}"/>
              </a:ext>
            </a:extLst>
          </p:cNvPr>
          <p:cNvSpPr>
            <a:spLocks noGrp="1"/>
          </p:cNvSpPr>
          <p:nvPr/>
        </p:nvSpPr>
        <p:spPr>
          <a:xfrm>
            <a:off x="7000875" y="2143125"/>
            <a:ext cx="3857625" cy="438150"/>
          </a:xfrm>
          <a:prstGeom prst="rect">
            <a:avLst/>
          </a:prstGeom>
          <a:solidFill>
            <a:srgbClr val="17212B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C1228AF-6142-4824-A6DF-91AC0D05E4FF}"/>
              </a:ext>
            </a:extLst>
          </p:cNvPr>
          <p:cNvSpPr>
            <a:spLocks noGrp="1"/>
          </p:cNvSpPr>
          <p:nvPr/>
        </p:nvSpPr>
        <p:spPr>
          <a:xfrm>
            <a:off x="7191375" y="2209800"/>
            <a:ext cx="347662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Покрытие / Жамылғы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C665D92-4D3A-49F7-8CBA-A3964409CE86}"/>
              </a:ext>
            </a:extLst>
          </p:cNvPr>
          <p:cNvSpPr>
            <a:spLocks noGrp="1"/>
          </p:cNvSpPr>
          <p:nvPr/>
        </p:nvSpPr>
        <p:spPr>
          <a:xfrm>
            <a:off x="7000875" y="2657475"/>
            <a:ext cx="3857625" cy="53340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8F4B43F-C1D8-4D03-AB58-370831BFFC7A}"/>
              </a:ext>
            </a:extLst>
          </p:cNvPr>
          <p:cNvSpPr>
            <a:spLocks noGrp="1"/>
          </p:cNvSpPr>
          <p:nvPr/>
        </p:nvSpPr>
        <p:spPr>
          <a:xfrm>
            <a:off x="7191375" y="2724150"/>
            <a:ext cx="3476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Основание / Негіз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C11CCB5-8E30-433A-B016-CFA0CDAD0B35}"/>
              </a:ext>
            </a:extLst>
          </p:cNvPr>
          <p:cNvSpPr>
            <a:spLocks noGrp="1"/>
          </p:cNvSpPr>
          <p:nvPr/>
        </p:nvSpPr>
        <p:spPr>
          <a:xfrm>
            <a:off x="7000875" y="3267075"/>
            <a:ext cx="3857625" cy="5905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83BF3FC-E039-401F-A810-23044C8F0D79}"/>
              </a:ext>
            </a:extLst>
          </p:cNvPr>
          <p:cNvSpPr>
            <a:spLocks noGrp="1"/>
          </p:cNvSpPr>
          <p:nvPr/>
        </p:nvSpPr>
        <p:spPr>
          <a:xfrm>
            <a:off x="7191375" y="3333750"/>
            <a:ext cx="3476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Доп. слой / Қосымша қабат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E6F37E7-E0F6-477E-A5FE-54F8779EB10D}"/>
              </a:ext>
            </a:extLst>
          </p:cNvPr>
          <p:cNvSpPr>
            <a:spLocks noGrp="1"/>
          </p:cNvSpPr>
          <p:nvPr/>
        </p:nvSpPr>
        <p:spPr>
          <a:xfrm>
            <a:off x="7000875" y="3933825"/>
            <a:ext cx="3857625" cy="72390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5F0CE94-C95F-4FE5-8C3A-D3B5BD5DA1F6}"/>
              </a:ext>
            </a:extLst>
          </p:cNvPr>
          <p:cNvSpPr>
            <a:spLocks noGrp="1"/>
          </p:cNvSpPr>
          <p:nvPr/>
        </p:nvSpPr>
        <p:spPr>
          <a:xfrm>
            <a:off x="7191375" y="4000500"/>
            <a:ext cx="347662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Земляное полотно / Жер төсемі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BA6478C-A8E2-40C2-AE50-50A4BB3EEAD2}"/>
              </a:ext>
            </a:extLst>
          </p:cNvPr>
          <p:cNvSpPr>
            <a:spLocks noGrp="1"/>
          </p:cNvSpPr>
          <p:nvPr/>
        </p:nvSpPr>
        <p:spPr>
          <a:xfrm>
            <a:off x="7620000" y="1600200"/>
            <a:ext cx="2571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4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Нагрузка / Жүктеме</a:t>
            </a:r>
          </a:p>
        </p:txBody>
      </p:sp>
      <p:sp>
        <p:nvSpPr>
          <p:cNvPr id="21" name="Стрелка вниз 20">
            <a:extLst>
              <a:ext uri="{FF2B5EF4-FFF2-40B4-BE49-F238E27FC236}">
                <a16:creationId xmlns:a16="http://schemas.microsoft.com/office/drawing/2014/main" id="{BAC7E9F4-079B-4B76-AC90-E776A2CEF072}"/>
              </a:ext>
            </a:extLst>
          </p:cNvPr>
          <p:cNvSpPr>
            <a:spLocks noGrp="1"/>
          </p:cNvSpPr>
          <p:nvPr/>
        </p:nvSpPr>
        <p:spPr>
          <a:xfrm>
            <a:off x="8763000" y="1857375"/>
            <a:ext cx="523875" cy="266700"/>
          </a:xfrm>
          <a:prstGeom prst="downArrow">
            <a:avLst/>
          </a:prstGeom>
          <a:solidFill>
            <a:srgbClr val="D97745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434206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F5735E1-2181-4766-B23D-A008B92C469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80CEF21-AC87-4CD4-B671-68F2585C0CC4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D869B2E-7DA7-4CE1-9937-0DE509DC7C3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1A3D484-FC57-4B1D-9114-73EA3AE656D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Материал қасиеттерінің жүйесі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420F36-47AB-4D4B-8944-F7C773977767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C7ACBFB-75EE-4CE1-8959-FFFE46CA2D3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13A0733-6EC7-4482-B7A5-6FA2DA95A6B5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071386-E52A-41BA-BCF4-7F5E3ED1985B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Состав и структура формируют свойства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Свойства определяют технологию производства работ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Эксплуатация проверяет правильность выбора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BC23B2F-C016-4449-BE0C-D7436F7C4230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Құрам мен құрылым қасиеттерді қалыптастырады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Қасиеттер жұмыс технологиясын анықтайды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Пайдалану материал таңдауының дұрыстығын көрсетеді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9135AA5-77E6-411F-BBE3-78BA99554E92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1F2E112-9E13-4B25-B61A-ED9F4C7B8E5F}"/>
              </a:ext>
            </a:extLst>
          </p:cNvPr>
          <p:cNvSpPr>
            <a:spLocks noGrp="1"/>
          </p:cNvSpPr>
          <p:nvPr/>
        </p:nvSpPr>
        <p:spPr>
          <a:xfrm>
            <a:off x="7810500" y="2952750"/>
            <a:ext cx="2381250" cy="952500"/>
          </a:xfrm>
          <a:prstGeom prst="ellipse">
            <a:avLst/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9B8F973-B1DE-43E6-BB64-F474B0914550}"/>
              </a:ext>
            </a:extLst>
          </p:cNvPr>
          <p:cNvSpPr>
            <a:spLocks noGrp="1"/>
          </p:cNvSpPr>
          <p:nvPr/>
        </p:nvSpPr>
        <p:spPr>
          <a:xfrm>
            <a:off x="8048625" y="3124200"/>
            <a:ext cx="1905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СВОЙСТВА</a:t>
            </a:r>
          </a:p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ҚАСИЕТТЕР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19662929-EA6F-44CD-B0E0-E8C0D6065E5E}"/>
              </a:ext>
            </a:extLst>
          </p:cNvPr>
          <p:cNvSpPr>
            <a:spLocks noGrp="1"/>
          </p:cNvSpPr>
          <p:nvPr/>
        </p:nvSpPr>
        <p:spPr>
          <a:xfrm>
            <a:off x="7048500" y="1952625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D97745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38609F1-ED12-47AA-847B-6E1CA58AF05C}"/>
              </a:ext>
            </a:extLst>
          </p:cNvPr>
          <p:cNvSpPr>
            <a:spLocks noGrp="1"/>
          </p:cNvSpPr>
          <p:nvPr/>
        </p:nvSpPr>
        <p:spPr>
          <a:xfrm>
            <a:off x="7105650" y="2019300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Механические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Механикалық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B6A530D7-FF67-450B-AF29-789308FCB9CA}"/>
              </a:ext>
            </a:extLst>
          </p:cNvPr>
          <p:cNvSpPr>
            <a:spLocks noGrp="1"/>
          </p:cNvSpPr>
          <p:nvPr/>
        </p:nvSpPr>
        <p:spPr>
          <a:xfrm>
            <a:off x="9048750" y="1952625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2B4D627-483E-46CF-B65A-C31C9D0E8DD8}"/>
              </a:ext>
            </a:extLst>
          </p:cNvPr>
          <p:cNvSpPr>
            <a:spLocks noGrp="1"/>
          </p:cNvSpPr>
          <p:nvPr/>
        </p:nvSpPr>
        <p:spPr>
          <a:xfrm>
            <a:off x="9105900" y="2019300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Физические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Физикалық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5FA8C40C-3F98-4C8C-9426-7AAAF3A4469E}"/>
              </a:ext>
            </a:extLst>
          </p:cNvPr>
          <p:cNvSpPr>
            <a:spLocks noGrp="1"/>
          </p:cNvSpPr>
          <p:nvPr/>
        </p:nvSpPr>
        <p:spPr>
          <a:xfrm>
            <a:off x="7048500" y="4286250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438A5E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8F33E2B-02A9-4247-BB9B-5C895C9F4ECC}"/>
              </a:ext>
            </a:extLst>
          </p:cNvPr>
          <p:cNvSpPr>
            <a:spLocks noGrp="1"/>
          </p:cNvSpPr>
          <p:nvPr/>
        </p:nvSpPr>
        <p:spPr>
          <a:xfrm>
            <a:off x="7105650" y="4352925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Химические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Химиялық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BBB04896-C07C-4603-A9B9-D23C71384252}"/>
              </a:ext>
            </a:extLst>
          </p:cNvPr>
          <p:cNvSpPr>
            <a:spLocks noGrp="1"/>
          </p:cNvSpPr>
          <p:nvPr/>
        </p:nvSpPr>
        <p:spPr>
          <a:xfrm>
            <a:off x="9048750" y="4286250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8A7B6B"/>
          </a:solidFill>
          <a:ln w="0">
            <a:noFill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D77E29-3726-490E-A89D-18C7A6CA87A9}"/>
              </a:ext>
            </a:extLst>
          </p:cNvPr>
          <p:cNvSpPr>
            <a:spLocks noGrp="1"/>
          </p:cNvSpPr>
          <p:nvPr/>
        </p:nvSpPr>
        <p:spPr>
          <a:xfrm>
            <a:off x="9105900" y="4352925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Технологические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Технологиялық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7B61A02E-A2F2-4322-B8D3-4249A9E0179C}"/>
              </a:ext>
            </a:extLst>
          </p:cNvPr>
          <p:cNvSpPr>
            <a:spLocks noGrp="1"/>
          </p:cNvSpPr>
          <p:nvPr/>
        </p:nvSpPr>
        <p:spPr>
          <a:xfrm>
            <a:off x="8048625" y="5000625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64CCC5"/>
          </a:solidFill>
          <a:ln w="0">
            <a:noFill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23944E4-8BA2-4FC5-9282-32F50A79F75D}"/>
              </a:ext>
            </a:extLst>
          </p:cNvPr>
          <p:cNvSpPr>
            <a:spLocks noGrp="1"/>
          </p:cNvSpPr>
          <p:nvPr/>
        </p:nvSpPr>
        <p:spPr>
          <a:xfrm>
            <a:off x="8105775" y="5067300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 fontScale="91428"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Эксплуатационные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Пайдалану</a:t>
            </a:r>
          </a:p>
        </p:txBody>
      </p:sp>
    </p:spTree>
    <p:extLst>
      <p:ext uri="{BB962C8B-B14F-4D97-AF65-F5344CB8AC3E}">
        <p14:creationId xmlns:p14="http://schemas.microsoft.com/office/powerpoint/2010/main" val="427673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94E727C-7C3A-4CCC-BF86-3597443119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39841ED-0B8B-482A-8B57-AF4DD9CA67D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97D1605-D39C-450B-A42D-E24E3A998EF1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Механикалық қасиеттер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ADE855-F6E5-402A-94F1-382C31BBC2D6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B968576-D641-445F-B7B7-637D8FF7B791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3A1CE88-184D-482C-83B2-1019DFD252C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47538A4-3000-4743-A9BF-18784EEFE9AF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Прочность показывает сопротивление разрушению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Деформативность характеризует изменение формы и размеров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Истираемость важна для поверхностных слоёв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Усталость связана с многократными нагрузками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7DE8FF-0658-4332-A075-88A0B82EDDF1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Беріктік қирауға қарсыласуды көрсетеді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Деформацияланғыштық пішін мен өлшем өзгерісін сипаттайды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Қажалғыштық үстіңгі қабаттар үшін маңызды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Шаршау қайталанатын жүктемелермен байланысты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228E340-E0C0-4FD5-986A-348EDA7C9920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CD93A8D-11CF-4C22-A9CD-17D1CB70070D}"/>
              </a:ext>
            </a:extLst>
          </p:cNvPr>
          <p:cNvSpPr>
            <a:spLocks noGrp="1"/>
          </p:cNvSpPr>
          <p:nvPr/>
        </p:nvSpPr>
        <p:spPr>
          <a:xfrm>
            <a:off x="7000875" y="2095500"/>
            <a:ext cx="3333750" cy="45720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23FB56D-F125-425D-8B8F-5CE98041825E}"/>
              </a:ext>
            </a:extLst>
          </p:cNvPr>
          <p:cNvSpPr>
            <a:spLocks noGrp="1"/>
          </p:cNvSpPr>
          <p:nvPr/>
        </p:nvSpPr>
        <p:spPr>
          <a:xfrm>
            <a:off x="7000875" y="2095500"/>
            <a:ext cx="3333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σ = P / A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AF08A35-1F3C-4473-ABE6-D559EF79E328}"/>
              </a:ext>
            </a:extLst>
          </p:cNvPr>
          <p:cNvSpPr>
            <a:spLocks noGrp="1"/>
          </p:cNvSpPr>
          <p:nvPr/>
        </p:nvSpPr>
        <p:spPr>
          <a:xfrm>
            <a:off x="7000875" y="2809875"/>
            <a:ext cx="3333750" cy="457200"/>
          </a:xfrm>
          <a:prstGeom prst="rect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926608E-2C48-40E9-BF16-8B6517BC0600}"/>
              </a:ext>
            </a:extLst>
          </p:cNvPr>
          <p:cNvSpPr>
            <a:spLocks noGrp="1"/>
          </p:cNvSpPr>
          <p:nvPr/>
        </p:nvSpPr>
        <p:spPr>
          <a:xfrm>
            <a:off x="7000875" y="2809875"/>
            <a:ext cx="3333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ε = Δl / l₀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1BD65FA-ED1F-434D-ADF1-2DAD050CAC66}"/>
              </a:ext>
            </a:extLst>
          </p:cNvPr>
          <p:cNvSpPr>
            <a:spLocks noGrp="1"/>
          </p:cNvSpPr>
          <p:nvPr/>
        </p:nvSpPr>
        <p:spPr>
          <a:xfrm>
            <a:off x="7143750" y="3524250"/>
            <a:ext cx="304800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3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dirty="0" err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напряжение</a:t>
            </a:r>
            <a:r>
              <a:rPr sz="1350" b="0" dirty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 / </a:t>
            </a:r>
            <a:r>
              <a:rPr sz="1350" b="0" dirty="0" err="1" smtClean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кернеу</a:t>
            </a:r>
            <a:endParaRPr lang="kk-KZ" sz="1350" b="0" dirty="0" smtClean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  <a:p>
            <a:pPr algn="ctr">
              <a:defRPr sz="13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3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  <a:p>
            <a:pPr algn="ctr">
              <a:defRPr sz="13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dirty="0" err="1" smtClean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относительная</a:t>
            </a:r>
            <a:r>
              <a:rPr sz="1350" b="0" dirty="0" smtClean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b="0" dirty="0" err="1" smtClean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деформация</a:t>
            </a:r>
            <a:r>
              <a:rPr sz="1350" b="0" dirty="0" smtClean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 / </a:t>
            </a:r>
            <a:r>
              <a:rPr sz="1350" b="0" dirty="0" err="1" smtClean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салыстырмалы</a:t>
            </a:r>
            <a:r>
              <a:rPr sz="1350" b="0" dirty="0" smtClean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b="0" dirty="0" err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деформация</a:t>
            </a:r>
            <a:endParaRPr sz="13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90989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53C9AA2-8193-41D1-8C6B-FE79CC29CE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357FBE-006B-472A-9B5E-5ECA8EE6B0A5}"/>
              </a:ext>
            </a:extLst>
          </p:cNvPr>
          <p:cNvSpPr>
            <a:spLocks noGrp="1"/>
          </p:cNvSpPr>
          <p:nvPr/>
        </p:nvSpPr>
        <p:spPr>
          <a:xfrm>
            <a:off x="590550" y="63055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lang="kk-KZ" sz="1050" b="0" dirty="0" smtClean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E41425-7746-481A-A068-B7C110A7FB4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E0BB81A-FDA6-4011-8EF1-DFB4907A908C}"/>
              </a:ext>
            </a:extLst>
          </p:cNvPr>
          <p:cNvSpPr>
            <a:spLocks noGrp="1"/>
          </p:cNvSpPr>
          <p:nvPr/>
        </p:nvSpPr>
        <p:spPr>
          <a:xfrm>
            <a:off x="552450" y="323849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lang="kk-KZ" sz="2550" b="1" dirty="0" smtClean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0A4EE66-8133-474F-AE39-2F9453B47195}"/>
              </a:ext>
            </a:extLst>
          </p:cNvPr>
          <p:cNvSpPr>
            <a:spLocks noGrp="1"/>
          </p:cNvSpPr>
          <p:nvPr/>
        </p:nvSpPr>
        <p:spPr>
          <a:xfrm>
            <a:off x="552450" y="447675"/>
            <a:ext cx="1066800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Физикалық</a:t>
            </a:r>
            <a:r>
              <a:rPr sz="15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қасиеттер</a:t>
            </a: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9703A56-A76A-432B-AB29-2D9FE207101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F7A4DC1-F17C-46AD-9C78-0568D113C001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E6A95A-14E9-4FCB-A86E-83FBA8DFE98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9677F63-0268-4C8B-BCB7-442C117113FE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Истинная и средняя плотность различаются из-за пор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Пористость влияет на водопоглощение и прочность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Влажность меняет массу и механическое поведение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Теплопроводность связана с составом и пустотами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56E214C-BE4B-4635-9920-BF119622E9A2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Нақты және орташа тығыздық кеуектерге байланысты өзгеше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Кеуектілік су сіңіру мен беріктікке әсер 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Ылғалдылық масса мен механикалық мінезді өзгертеді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Жылу өткізгіштік құрам мен қуыстарға байланысты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726315-3DE6-40B4-8ED8-88CFC7D1674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238FF8A-35C3-4D1C-9476-706AD64C21FF}"/>
              </a:ext>
            </a:extLst>
          </p:cNvPr>
          <p:cNvSpPr>
            <a:spLocks noGrp="1"/>
          </p:cNvSpPr>
          <p:nvPr/>
        </p:nvSpPr>
        <p:spPr>
          <a:xfrm>
            <a:off x="7477125" y="2238375"/>
            <a:ext cx="2381250" cy="2381250"/>
          </a:xfrm>
          <a:prstGeom prst="ellipse">
            <a:avLst/>
          </a:prstGeom>
          <a:solidFill>
            <a:srgbClr val="EAF2F5"/>
          </a:solidFill>
          <a:ln w="11430">
            <a:solidFill>
              <a:srgbClr val="176B87"/>
            </a:solidFill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7362CD0-6D4D-48F1-8CF7-5CD4681C88D5}"/>
              </a:ext>
            </a:extLst>
          </p:cNvPr>
          <p:cNvSpPr>
            <a:spLocks noGrp="1"/>
          </p:cNvSpPr>
          <p:nvPr/>
        </p:nvSpPr>
        <p:spPr>
          <a:xfrm>
            <a:off x="7762875" y="2571750"/>
            <a:ext cx="209550" cy="209550"/>
          </a:xfrm>
          <a:prstGeom prst="ellipse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92C6ECDE-3403-4C2C-8227-F97EA5A0B660}"/>
              </a:ext>
            </a:extLst>
          </p:cNvPr>
          <p:cNvSpPr>
            <a:spLocks noGrp="1"/>
          </p:cNvSpPr>
          <p:nvPr/>
        </p:nvSpPr>
        <p:spPr>
          <a:xfrm>
            <a:off x="8258175" y="2571750"/>
            <a:ext cx="257175" cy="257175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534A24F-BB3E-4885-95CB-50CD74984187}"/>
              </a:ext>
            </a:extLst>
          </p:cNvPr>
          <p:cNvSpPr>
            <a:spLocks noGrp="1"/>
          </p:cNvSpPr>
          <p:nvPr/>
        </p:nvSpPr>
        <p:spPr>
          <a:xfrm>
            <a:off x="8753475" y="2571750"/>
            <a:ext cx="304800" cy="304800"/>
          </a:xfrm>
          <a:prstGeom prst="ellipse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6C6134B-830A-4151-8993-20D175D5DA5D}"/>
              </a:ext>
            </a:extLst>
          </p:cNvPr>
          <p:cNvSpPr>
            <a:spLocks noGrp="1"/>
          </p:cNvSpPr>
          <p:nvPr/>
        </p:nvSpPr>
        <p:spPr>
          <a:xfrm>
            <a:off x="9248775" y="2571750"/>
            <a:ext cx="209550" cy="20955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A24D424-DD5E-4DC1-813C-5FB1F561EEA3}"/>
              </a:ext>
            </a:extLst>
          </p:cNvPr>
          <p:cNvSpPr>
            <a:spLocks noGrp="1"/>
          </p:cNvSpPr>
          <p:nvPr/>
        </p:nvSpPr>
        <p:spPr>
          <a:xfrm>
            <a:off x="7762875" y="3067050"/>
            <a:ext cx="257175" cy="257175"/>
          </a:xfrm>
          <a:prstGeom prst="ellipse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52C2D2C5-013F-43A4-97EF-29C4E7E7FA59}"/>
              </a:ext>
            </a:extLst>
          </p:cNvPr>
          <p:cNvSpPr>
            <a:spLocks noGrp="1"/>
          </p:cNvSpPr>
          <p:nvPr/>
        </p:nvSpPr>
        <p:spPr>
          <a:xfrm>
            <a:off x="8258175" y="3067050"/>
            <a:ext cx="304800" cy="30480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CC8FAE4-AB19-47CA-919C-419AF1781F7B}"/>
              </a:ext>
            </a:extLst>
          </p:cNvPr>
          <p:cNvSpPr>
            <a:spLocks noGrp="1"/>
          </p:cNvSpPr>
          <p:nvPr/>
        </p:nvSpPr>
        <p:spPr>
          <a:xfrm>
            <a:off x="8753475" y="3067050"/>
            <a:ext cx="209550" cy="209550"/>
          </a:xfrm>
          <a:prstGeom prst="ellipse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CCBD5BE-9C0C-46E2-A835-918ED63E1236}"/>
              </a:ext>
            </a:extLst>
          </p:cNvPr>
          <p:cNvSpPr>
            <a:spLocks noGrp="1"/>
          </p:cNvSpPr>
          <p:nvPr/>
        </p:nvSpPr>
        <p:spPr>
          <a:xfrm>
            <a:off x="9248775" y="3067050"/>
            <a:ext cx="257175" cy="257175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737C83C-8329-4BDD-B87B-64B97FE575EB}"/>
              </a:ext>
            </a:extLst>
          </p:cNvPr>
          <p:cNvSpPr>
            <a:spLocks noGrp="1"/>
          </p:cNvSpPr>
          <p:nvPr/>
        </p:nvSpPr>
        <p:spPr>
          <a:xfrm>
            <a:off x="7762875" y="3562350"/>
            <a:ext cx="304800" cy="304800"/>
          </a:xfrm>
          <a:prstGeom prst="ellipse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19431009-ABEB-451D-A8FE-C45FECD35C14}"/>
              </a:ext>
            </a:extLst>
          </p:cNvPr>
          <p:cNvSpPr>
            <a:spLocks noGrp="1"/>
          </p:cNvSpPr>
          <p:nvPr/>
        </p:nvSpPr>
        <p:spPr>
          <a:xfrm>
            <a:off x="8258175" y="3562350"/>
            <a:ext cx="209550" cy="20955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A7B9DF66-07D7-4EAB-A5AD-0B616C7A6BBA}"/>
              </a:ext>
            </a:extLst>
          </p:cNvPr>
          <p:cNvSpPr>
            <a:spLocks noGrp="1"/>
          </p:cNvSpPr>
          <p:nvPr/>
        </p:nvSpPr>
        <p:spPr>
          <a:xfrm>
            <a:off x="8753475" y="3562350"/>
            <a:ext cx="257175" cy="257175"/>
          </a:xfrm>
          <a:prstGeom prst="ellipse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00590633-657C-42D6-9DD3-B2508EE6FAF1}"/>
              </a:ext>
            </a:extLst>
          </p:cNvPr>
          <p:cNvSpPr>
            <a:spLocks noGrp="1"/>
          </p:cNvSpPr>
          <p:nvPr/>
        </p:nvSpPr>
        <p:spPr>
          <a:xfrm>
            <a:off x="9248775" y="3562350"/>
            <a:ext cx="304800" cy="30480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BFF03D84-3C9C-44F1-965D-90B4C2E88071}"/>
              </a:ext>
            </a:extLst>
          </p:cNvPr>
          <p:cNvSpPr>
            <a:spLocks noGrp="1"/>
          </p:cNvSpPr>
          <p:nvPr/>
        </p:nvSpPr>
        <p:spPr>
          <a:xfrm>
            <a:off x="7762875" y="4057650"/>
            <a:ext cx="209550" cy="209550"/>
          </a:xfrm>
          <a:prstGeom prst="ellipse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257599B-0364-4734-93C3-5F64A78F05E2}"/>
              </a:ext>
            </a:extLst>
          </p:cNvPr>
          <p:cNvSpPr>
            <a:spLocks noGrp="1"/>
          </p:cNvSpPr>
          <p:nvPr/>
        </p:nvSpPr>
        <p:spPr>
          <a:xfrm>
            <a:off x="7715250" y="476250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6491" lnSpcReduction="10000"/>
          </a:bodyPr>
          <a:lstStyle/>
          <a:p>
            <a:pPr algn="ctr">
              <a:defRPr sz="1425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поры / кеуектер</a:t>
            </a:r>
          </a:p>
        </p:txBody>
      </p:sp>
    </p:spTree>
    <p:extLst>
      <p:ext uri="{BB962C8B-B14F-4D97-AF65-F5344CB8AC3E}">
        <p14:creationId xmlns:p14="http://schemas.microsoft.com/office/powerpoint/2010/main" val="487961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D11B923-69E4-4881-AE06-169B9F40BE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2C475D-53B5-409C-BC6F-2EA3BA75BA69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 err="1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57667C7-F465-4621-B7F0-B2EF315BDE9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D23F7D9-FCF4-4989-8B89-71FC834975A5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lang="kk-KZ" sz="2550" b="1" dirty="0" smtClean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B96360-E13C-4C2D-AE9D-BD40975C003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Химиялық қасиеттер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93DBFB1-2BA1-433E-B7DE-462233EC0CD2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02198C-B798-4EAC-996B-79E399061C03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E3176DD-EECD-4710-86A6-546BBF7CEC40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A49CE4C-70D2-4254-860D-87A90B2D79AE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Химическая стойкость зависит от среды и состава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Растворение и выщелачивание меняют структуру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Окисление органических компонентов вызывает старение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Реакции между компонентами могут быть полезными или разрушительными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4E09BD9-7243-4C8D-9C79-79B28DD54D93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Химиялық төзімділік орта мен құрамға тәуелді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Еру және шайылу құрылымды өзгертеді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Органикалық компоненттердің тотығуы қартаю туғызады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Компоненттер арасындағы реакциялар пайдалы да, бұзушы да болуы мүмкін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5AE6639-33BC-4DCE-A744-A5DED8DA62E8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CDBC570-6AD0-46A3-BA7A-0D2108D17EFB}"/>
              </a:ext>
            </a:extLst>
          </p:cNvPr>
          <p:cNvSpPr>
            <a:spLocks noGrp="1"/>
          </p:cNvSpPr>
          <p:nvPr/>
        </p:nvSpPr>
        <p:spPr>
          <a:xfrm>
            <a:off x="666750" y="447675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25EAA26-FE45-4050-9D3D-617B4487603B}"/>
              </a:ext>
            </a:extLst>
          </p:cNvPr>
          <p:cNvSpPr>
            <a:spLocks noGrp="1"/>
          </p:cNvSpPr>
          <p:nvPr/>
        </p:nvSpPr>
        <p:spPr>
          <a:xfrm>
            <a:off x="742950" y="457200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СРЕДА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ОРТА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841E1628-11CB-4BB6-9959-B7656E68196F}"/>
              </a:ext>
            </a:extLst>
          </p:cNvPr>
          <p:cNvSpPr>
            <a:spLocks noGrp="1"/>
          </p:cNvSpPr>
          <p:nvPr/>
        </p:nvSpPr>
        <p:spPr>
          <a:xfrm>
            <a:off x="4010025" y="468630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96347A4D-E0FE-4398-949A-D8286F787609}"/>
              </a:ext>
            </a:extLst>
          </p:cNvPr>
          <p:cNvSpPr>
            <a:spLocks noGrp="1"/>
          </p:cNvSpPr>
          <p:nvPr/>
        </p:nvSpPr>
        <p:spPr>
          <a:xfrm>
            <a:off x="4152900" y="447675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CBABA1-49CA-4FE6-87FA-99C7DFFFC2F9}"/>
              </a:ext>
            </a:extLst>
          </p:cNvPr>
          <p:cNvSpPr>
            <a:spLocks noGrp="1"/>
          </p:cNvSpPr>
          <p:nvPr/>
        </p:nvSpPr>
        <p:spPr>
          <a:xfrm>
            <a:off x="4229100" y="457200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РЕАКЦИЯ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РЕАКЦИЯ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8AAEF2B2-BEFE-4B9E-8E19-A72955708AF8}"/>
              </a:ext>
            </a:extLst>
          </p:cNvPr>
          <p:cNvSpPr>
            <a:spLocks noGrp="1"/>
          </p:cNvSpPr>
          <p:nvPr/>
        </p:nvSpPr>
        <p:spPr>
          <a:xfrm>
            <a:off x="7496175" y="468630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89C90CDB-4099-4DFC-8EEE-FAC770863714}"/>
              </a:ext>
            </a:extLst>
          </p:cNvPr>
          <p:cNvSpPr>
            <a:spLocks noGrp="1"/>
          </p:cNvSpPr>
          <p:nvPr/>
        </p:nvSpPr>
        <p:spPr>
          <a:xfrm>
            <a:off x="7639050" y="447675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58D2F02-9220-466B-9B90-94A30C524E67}"/>
              </a:ext>
            </a:extLst>
          </p:cNvPr>
          <p:cNvSpPr>
            <a:spLocks noGrp="1"/>
          </p:cNvSpPr>
          <p:nvPr/>
        </p:nvSpPr>
        <p:spPr>
          <a:xfrm>
            <a:off x="7715250" y="457200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ИЗМЕНЕНИЕ СТРУКТУРЫ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ҚҰРЫЛЫМНЫҢ ӨЗГЕРУІ</a:t>
            </a:r>
          </a:p>
        </p:txBody>
      </p:sp>
    </p:spTree>
    <p:extLst>
      <p:ext uri="{BB962C8B-B14F-4D97-AF65-F5344CB8AC3E}">
        <p14:creationId xmlns:p14="http://schemas.microsoft.com/office/powerpoint/2010/main" val="1225350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142231F-5CF1-47EC-B28A-6C5A7E483E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1C1043-C3C6-4D20-93C3-C5A85D164BBC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 err="1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9D070A-729C-4137-BF8F-CC4E8168A7B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4B1A157-0DD2-45FD-9D08-A17330A19A02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lang="kk-KZ" sz="2550" b="1" dirty="0" smtClean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417848-89FA-4AF0-AA4E-D49A4B54C59C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Технологиялық қасиеттер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3F1F9CF-2A20-4011-B5B6-E3BC7F46317C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C8B65A-1D34-4C0C-839C-0A8F574FF8BD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EA8D11-4453-4D27-ADC8-D3D11341FC6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62C854D-7E43-41BB-AB77-0F22465FD250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Удобоукладываемость определяет качество формования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Уплотняемость влияет на плотность и пустотность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Дробимость и шлифуемость важны при переработке камня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Сроки схватывания задают рабочее время смеси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95AEC21-EC95-4D7D-83C7-F4D9333C43D9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Төсемділік қалыптау сапасын анықтайды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Тығыздалғыштық тығыздық пен қуыстылыққа әсер 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Ұсақталғыштық пен ажарланғыштық тасты өңдеуде маңызды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Ұстасу мерзімі қоспаның жұмыс уақытын белгілейді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ADD0272-0C55-4A25-8044-65FB7A10ECC1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004AA58-98FC-4E35-A2EF-5142B86576FC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0701DB2-374C-4AB8-BC73-EB37BDE937E5}"/>
              </a:ext>
            </a:extLst>
          </p:cNvPr>
          <p:cNvSpPr>
            <a:spLocks noGrp="1"/>
          </p:cNvSpPr>
          <p:nvPr/>
        </p:nvSpPr>
        <p:spPr>
          <a:xfrm>
            <a:off x="742950" y="485775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СМЕШЕНИЕ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АРАЛАСТЫРУ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E1ED2B8F-BB2C-49C9-98F0-943074120E2E}"/>
              </a:ext>
            </a:extLst>
          </p:cNvPr>
          <p:cNvSpPr>
            <a:spLocks noGrp="1"/>
          </p:cNvSpPr>
          <p:nvPr/>
        </p:nvSpPr>
        <p:spPr>
          <a:xfrm>
            <a:off x="4010025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EBEB069-3596-47DD-A563-31A68319F8B2}"/>
              </a:ext>
            </a:extLst>
          </p:cNvPr>
          <p:cNvSpPr>
            <a:spLocks noGrp="1"/>
          </p:cNvSpPr>
          <p:nvPr/>
        </p:nvSpPr>
        <p:spPr>
          <a:xfrm>
            <a:off x="4152900" y="476250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E073FEA-7F07-462C-8E1C-706733915E3F}"/>
              </a:ext>
            </a:extLst>
          </p:cNvPr>
          <p:cNvSpPr>
            <a:spLocks noGrp="1"/>
          </p:cNvSpPr>
          <p:nvPr/>
        </p:nvSpPr>
        <p:spPr>
          <a:xfrm>
            <a:off x="4229100" y="485775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УКЛАДКА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ТӨСЕУ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E71F78F7-F089-4B87-A80A-0818A3450FEC}"/>
              </a:ext>
            </a:extLst>
          </p:cNvPr>
          <p:cNvSpPr>
            <a:spLocks noGrp="1"/>
          </p:cNvSpPr>
          <p:nvPr/>
        </p:nvSpPr>
        <p:spPr>
          <a:xfrm>
            <a:off x="7496175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61698D10-1DCA-4453-82CD-F3C5D4DB3E8C}"/>
              </a:ext>
            </a:extLst>
          </p:cNvPr>
          <p:cNvSpPr>
            <a:spLocks noGrp="1"/>
          </p:cNvSpPr>
          <p:nvPr/>
        </p:nvSpPr>
        <p:spPr>
          <a:xfrm>
            <a:off x="7639050" y="476250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52F8AB9-3A93-4BA7-B658-5CDBB36B1DAF}"/>
              </a:ext>
            </a:extLst>
          </p:cNvPr>
          <p:cNvSpPr>
            <a:spLocks noGrp="1"/>
          </p:cNvSpPr>
          <p:nvPr/>
        </p:nvSpPr>
        <p:spPr>
          <a:xfrm>
            <a:off x="7715250" y="485775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УПЛОТНЕНИЕ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ТЫҒЫЗДАУ</a:t>
            </a:r>
          </a:p>
        </p:txBody>
      </p:sp>
    </p:spTree>
    <p:extLst>
      <p:ext uri="{BB962C8B-B14F-4D97-AF65-F5344CB8AC3E}">
        <p14:creationId xmlns:p14="http://schemas.microsoft.com/office/powerpoint/2010/main" val="292714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26027C3-05D9-4875-B3CF-752F68B448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0FC3AFC-9B66-4882-9B17-6569457BC1A8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 err="1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402BF3-5979-4125-90EA-461998F37BE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D11214A-1D86-452D-8ED0-61819EA4129F}"/>
              </a:ext>
            </a:extLst>
          </p:cNvPr>
          <p:cNvSpPr>
            <a:spLocks noGrp="1"/>
          </p:cNvSpPr>
          <p:nvPr/>
        </p:nvSpPr>
        <p:spPr>
          <a:xfrm>
            <a:off x="552450" y="295275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lang="kk-KZ" sz="2550" b="1" dirty="0" smtClean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6F156C7-5D88-4DC1-9DE8-C6A5C5CE5969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Пайдалану қасиеттері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55C153-3BEF-4A9A-AB2D-D6FEEC31C14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1EB72EA-89C6-4469-9A8B-FE9EC5B0120D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71523E-1FB1-412F-A8EE-D758A7051F6D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2ADFAD3-4F99-4486-AE9F-D038C76F2645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Морозостойкость оценивают после циклов замораживания и оттаивания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Водостойкость показывает сохранение свойств при увлажнении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Износостойкость определяет сопротивление потере материала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Долговечность отражает совместное действие факторов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F0BC6E1-65F7-4867-91C8-1426CA44880D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 fontScale="98525"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Аязға төзімділік мұздату және еріту циклдерінен кейін бағаланады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Суға төзімділік ылғалданғанда қасиеттердің сақталуын көрсетеді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Тозуға төзімділік материал жоғалуына қарсыласуды анықтайды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Ұзақ мерзімділік факторлардың бірлескен әсерін көрсетеді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6711FD2-99C7-4106-8147-E2F78D0AE866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102CEAE-8B3C-4EEE-B16C-5EDA30672B3E}"/>
              </a:ext>
            </a:extLst>
          </p:cNvPr>
          <p:cNvSpPr>
            <a:spLocks noGrp="1"/>
          </p:cNvSpPr>
          <p:nvPr/>
        </p:nvSpPr>
        <p:spPr>
          <a:xfrm>
            <a:off x="7191375" y="4619625"/>
            <a:ext cx="904875" cy="904875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2E51D8E-A7E2-4549-A67D-12AF5393B510}"/>
              </a:ext>
            </a:extLst>
          </p:cNvPr>
          <p:cNvSpPr>
            <a:spLocks noGrp="1"/>
          </p:cNvSpPr>
          <p:nvPr/>
        </p:nvSpPr>
        <p:spPr>
          <a:xfrm>
            <a:off x="7229475" y="4810125"/>
            <a:ext cx="8286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ВОДА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СУ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96FB1CC-95A1-43F9-98DC-DE96317F6B15}"/>
              </a:ext>
            </a:extLst>
          </p:cNvPr>
          <p:cNvSpPr>
            <a:spLocks noGrp="1"/>
          </p:cNvSpPr>
          <p:nvPr/>
        </p:nvSpPr>
        <p:spPr>
          <a:xfrm>
            <a:off x="8334375" y="4619625"/>
            <a:ext cx="904875" cy="904875"/>
          </a:xfrm>
          <a:prstGeom prst="ellipse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B4869DB-BE67-4DA6-9606-F2004987992D}"/>
              </a:ext>
            </a:extLst>
          </p:cNvPr>
          <p:cNvSpPr>
            <a:spLocks noGrp="1"/>
          </p:cNvSpPr>
          <p:nvPr/>
        </p:nvSpPr>
        <p:spPr>
          <a:xfrm>
            <a:off x="8372475" y="4810125"/>
            <a:ext cx="8286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МОРОЗ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АЯЗ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013B92AD-AE9D-42A4-8AE0-1F06AC7B498B}"/>
              </a:ext>
            </a:extLst>
          </p:cNvPr>
          <p:cNvSpPr>
            <a:spLocks noGrp="1"/>
          </p:cNvSpPr>
          <p:nvPr/>
        </p:nvSpPr>
        <p:spPr>
          <a:xfrm>
            <a:off x="9477375" y="4619625"/>
            <a:ext cx="904875" cy="904875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F5A51F9-74FA-4216-8945-42EAA63A1011}"/>
              </a:ext>
            </a:extLst>
          </p:cNvPr>
          <p:cNvSpPr>
            <a:spLocks noGrp="1"/>
          </p:cNvSpPr>
          <p:nvPr/>
        </p:nvSpPr>
        <p:spPr>
          <a:xfrm>
            <a:off x="9515475" y="4810125"/>
            <a:ext cx="8286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 fontScale="79861" lnSpcReduction="10000"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ТРАНСПОРТ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КӨЛІК</a:t>
            </a:r>
          </a:p>
        </p:txBody>
      </p:sp>
    </p:spTree>
    <p:extLst>
      <p:ext uri="{BB962C8B-B14F-4D97-AF65-F5344CB8AC3E}">
        <p14:creationId xmlns:p14="http://schemas.microsoft.com/office/powerpoint/2010/main" val="668263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9B517FE-556F-49C3-B8F9-320F3D9EB1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33A5CA-0AFE-4E18-9918-75A691413439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631BB0E-A6A0-40B1-8994-57FCD898574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C82F225-5C10-432A-BB49-047C5896B430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kk-KZ"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Тапсырма 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E8A04B-8EE4-44A3-85E9-40F4309D1F3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lang="kk-KZ" sz="1500" b="0" dirty="0" smtClean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B5F55A0-787E-45ED-89F4-F3F0D336F16B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9E65FB-719A-4E6F-B0BD-4281A92D384F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9E4A0AD-9F93-4D43-A45A-4D0D0201428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511B8A2-0EAE-441E-8900-53259FD59BCD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Участок: интенсивное движение, холодная зима, увлажнение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Выберите три определяющих свойства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Объясните, какое лабораторное испытание подтвердит выбор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C421B88-E007-4501-A40B-8B1C2B1BF4C9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Учаске: қозғалыс қарқынды, қыс суық, ылғалдану бар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Үш анықтаушы қасиетті таңдаңыз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Таңдауды қандай зертханалық сынақ растайтынын түсіндіріңіз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1132CA0-325E-4C35-B676-24B6A6C7DECF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3AC372B-0E6F-452F-893C-360A57B23948}"/>
              </a:ext>
            </a:extLst>
          </p:cNvPr>
          <p:cNvSpPr>
            <a:spLocks noGrp="1"/>
          </p:cNvSpPr>
          <p:nvPr/>
        </p:nvSpPr>
        <p:spPr>
          <a:xfrm>
            <a:off x="7191375" y="2143125"/>
            <a:ext cx="3143250" cy="2000250"/>
          </a:xfrm>
          <a:prstGeom prst="roundRect">
            <a:avLst>
              <a:gd name="adj" fmla="val 3810"/>
            </a:avLst>
          </a:prstGeom>
          <a:solidFill>
            <a:srgbClr val="EAF2F5"/>
          </a:solidFill>
          <a:ln w="11430">
            <a:solidFill>
              <a:srgbClr val="64CCC5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10F579C-F859-4F63-9DE9-939D7D30EBC0}"/>
              </a:ext>
            </a:extLst>
          </p:cNvPr>
          <p:cNvSpPr>
            <a:spLocks noGrp="1"/>
          </p:cNvSpPr>
          <p:nvPr/>
        </p:nvSpPr>
        <p:spPr>
          <a:xfrm>
            <a:off x="8239125" y="2428875"/>
            <a:ext cx="10477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4950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950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F51F3B-6D71-48CC-B3FA-90EF3F0925D8}"/>
              </a:ext>
            </a:extLst>
          </p:cNvPr>
          <p:cNvSpPr>
            <a:spLocks noGrp="1"/>
          </p:cNvSpPr>
          <p:nvPr/>
        </p:nvSpPr>
        <p:spPr>
          <a:xfrm>
            <a:off x="7524750" y="3476625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50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3 свойства / 3 қасиет</a:t>
            </a:r>
          </a:p>
        </p:txBody>
      </p:sp>
    </p:spTree>
    <p:extLst>
      <p:ext uri="{BB962C8B-B14F-4D97-AF65-F5344CB8AC3E}">
        <p14:creationId xmlns:p14="http://schemas.microsoft.com/office/powerpoint/2010/main" val="1465418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B3A9663-E728-4B83-8574-16844793A1C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E27D2B3-06A0-4064-B0F1-85C1A6609202}"/>
              </a:ext>
            </a:extLst>
          </p:cNvPr>
          <p:cNvSpPr>
            <a:spLocks noGrp="1"/>
          </p:cNvSpPr>
          <p:nvPr/>
        </p:nvSpPr>
        <p:spPr>
          <a:xfrm>
            <a:off x="704850" y="85725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kk-KZ" sz="1500" b="1" dirty="0" smtClean="0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2 тақырып</a:t>
            </a:r>
            <a:endParaRPr sz="1500" b="1" dirty="0">
              <a:solidFill>
                <a:srgbClr val="64CCC5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97FAC31-C30F-44DC-BAC7-6DD38F3567CE}"/>
              </a:ext>
            </a:extLst>
          </p:cNvPr>
          <p:cNvSpPr>
            <a:spLocks noGrp="1"/>
          </p:cNvSpPr>
          <p:nvPr/>
        </p:nvSpPr>
        <p:spPr>
          <a:xfrm>
            <a:off x="704850" y="152400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85462"/>
          </a:bodyPr>
          <a:lstStyle/>
          <a:p>
            <a:pPr algn="l">
              <a:def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Природные каменные материалы и горные породы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82CE7D-37CB-428B-B83A-8F9E20B124F7}"/>
              </a:ext>
            </a:extLst>
          </p:cNvPr>
          <p:cNvSpPr>
            <a:spLocks noGrp="1"/>
          </p:cNvSpPr>
          <p:nvPr/>
        </p:nvSpPr>
        <p:spPr>
          <a:xfrm>
            <a:off x="704850" y="2381250"/>
            <a:ext cx="990600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2250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Табиғи</a:t>
            </a:r>
            <a:r>
              <a:rPr sz="32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тас</a:t>
            </a:r>
            <a:r>
              <a:rPr sz="32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материалдар</a:t>
            </a:r>
            <a:r>
              <a:rPr sz="32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32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тау</a:t>
            </a:r>
            <a:r>
              <a:rPr sz="32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жыныстары</a:t>
            </a:r>
            <a:endParaRPr sz="3200" b="1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687EC81-BDB0-4E35-AF86-25E2AA40EDAF}"/>
              </a:ext>
            </a:extLst>
          </p:cNvPr>
          <p:cNvSpPr>
            <a:spLocks noGrp="1"/>
          </p:cNvSpPr>
          <p:nvPr/>
        </p:nvSpPr>
        <p:spPr>
          <a:xfrm>
            <a:off x="704850" y="3952875"/>
            <a:ext cx="8763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dirty="0" err="1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Шығу</a:t>
            </a:r>
            <a:r>
              <a:rPr sz="1650" b="0" dirty="0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тегі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,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құрамы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қасиеттермен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байланысы</a:t>
            </a:r>
            <a:endParaRPr sz="1650" b="0" dirty="0">
              <a:solidFill>
                <a:srgbClr val="C7D8E2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F3CBA59-49F7-4F65-A022-2D715C92B754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159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2421589-4A5E-4C24-9B30-0983AF3DBC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5FD231-8C6B-428A-A6AA-D2BCE6214405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5A4998D-675F-4852-B26F-9269A1D4823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FB04481-F3BB-4790-82DE-9C362BF5F302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E60961B-9EFF-44EB-89E0-9EA73130074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Тау жынысы және минерал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F29B52A-FEC6-4AB6-8803-C157A37C45C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23162C0-285C-49DF-A6FB-BA9A8526BCA2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4A62F37-7204-4EF9-9D9F-6F2795D14B5D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3DFAA35-E739-406F-BF36-4DAF0C211480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Минерал имеет определённый состав и кристаллическую структуру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Горная порода состоит из одного или нескольких минералов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Текстура описывает взаимное расположение компонентов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78103D6-5399-436C-AEF7-9369BFD47E8D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Минералдың құрамы мен кристалдық құрылымы белгілі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Тау жынысы бір немесе бірнеше минералдан тұрады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Текстура компоненттердің өзара орналасуын сипаттайды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57A4B69-DF31-4C41-A973-05C0D9484CD5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D5A933F-B229-40F9-9D5D-24504AEC953F}"/>
              </a:ext>
            </a:extLst>
          </p:cNvPr>
          <p:cNvSpPr>
            <a:spLocks noGrp="1"/>
          </p:cNvSpPr>
          <p:nvPr/>
        </p:nvSpPr>
        <p:spPr>
          <a:xfrm>
            <a:off x="7667625" y="1952625"/>
            <a:ext cx="2381250" cy="238125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0173B223-67E1-4B00-A213-BB235541FFF3}"/>
              </a:ext>
            </a:extLst>
          </p:cNvPr>
          <p:cNvSpPr>
            <a:spLocks noGrp="1"/>
          </p:cNvSpPr>
          <p:nvPr/>
        </p:nvSpPr>
        <p:spPr>
          <a:xfrm>
            <a:off x="7858125" y="2190750"/>
            <a:ext cx="228600" cy="2286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40806A8-59FA-4D5C-A106-54D89ADF5EE2}"/>
              </a:ext>
            </a:extLst>
          </p:cNvPr>
          <p:cNvSpPr>
            <a:spLocks noGrp="1"/>
          </p:cNvSpPr>
          <p:nvPr/>
        </p:nvSpPr>
        <p:spPr>
          <a:xfrm>
            <a:off x="8258175" y="2190750"/>
            <a:ext cx="228600" cy="2286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98A5A2C8-0565-4E33-A9C7-1F36C0E1F16F}"/>
              </a:ext>
            </a:extLst>
          </p:cNvPr>
          <p:cNvSpPr>
            <a:spLocks noGrp="1"/>
          </p:cNvSpPr>
          <p:nvPr/>
        </p:nvSpPr>
        <p:spPr>
          <a:xfrm>
            <a:off x="8658225" y="2190750"/>
            <a:ext cx="228600" cy="22860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AB0D372-CE00-4CF8-865F-DA873E5C51BB}"/>
              </a:ext>
            </a:extLst>
          </p:cNvPr>
          <p:cNvSpPr>
            <a:spLocks noGrp="1"/>
          </p:cNvSpPr>
          <p:nvPr/>
        </p:nvSpPr>
        <p:spPr>
          <a:xfrm>
            <a:off x="9058275" y="2190750"/>
            <a:ext cx="228600" cy="2286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4E0E090-8ABE-42DC-8867-1CAB5F09F931}"/>
              </a:ext>
            </a:extLst>
          </p:cNvPr>
          <p:cNvSpPr>
            <a:spLocks noGrp="1"/>
          </p:cNvSpPr>
          <p:nvPr/>
        </p:nvSpPr>
        <p:spPr>
          <a:xfrm>
            <a:off x="9458325" y="2190750"/>
            <a:ext cx="228600" cy="2286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2A2DE38C-1E38-4338-BB07-8FE9C66611F4}"/>
              </a:ext>
            </a:extLst>
          </p:cNvPr>
          <p:cNvSpPr>
            <a:spLocks noGrp="1"/>
          </p:cNvSpPr>
          <p:nvPr/>
        </p:nvSpPr>
        <p:spPr>
          <a:xfrm>
            <a:off x="7858125" y="2647950"/>
            <a:ext cx="228600" cy="2286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E4CD0D2B-37DF-407D-95F4-36DC81F915BB}"/>
              </a:ext>
            </a:extLst>
          </p:cNvPr>
          <p:cNvSpPr>
            <a:spLocks noGrp="1"/>
          </p:cNvSpPr>
          <p:nvPr/>
        </p:nvSpPr>
        <p:spPr>
          <a:xfrm>
            <a:off x="8258175" y="2647950"/>
            <a:ext cx="228600" cy="22860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BBFACF7-6657-4130-ACB5-4A29F6CCED40}"/>
              </a:ext>
            </a:extLst>
          </p:cNvPr>
          <p:cNvSpPr>
            <a:spLocks noGrp="1"/>
          </p:cNvSpPr>
          <p:nvPr/>
        </p:nvSpPr>
        <p:spPr>
          <a:xfrm>
            <a:off x="8658225" y="2647950"/>
            <a:ext cx="228600" cy="2286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2D3ECF0-08C7-40DA-B8A8-A372B460C184}"/>
              </a:ext>
            </a:extLst>
          </p:cNvPr>
          <p:cNvSpPr>
            <a:spLocks noGrp="1"/>
          </p:cNvSpPr>
          <p:nvPr/>
        </p:nvSpPr>
        <p:spPr>
          <a:xfrm>
            <a:off x="9058275" y="2647950"/>
            <a:ext cx="228600" cy="2286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9974C3D4-CD91-4673-B60E-C6FFC0F3A99C}"/>
              </a:ext>
            </a:extLst>
          </p:cNvPr>
          <p:cNvSpPr>
            <a:spLocks noGrp="1"/>
          </p:cNvSpPr>
          <p:nvPr/>
        </p:nvSpPr>
        <p:spPr>
          <a:xfrm>
            <a:off x="9458325" y="2647950"/>
            <a:ext cx="228600" cy="2286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99C25FEB-406B-4CFF-9805-4C27EBF9027C}"/>
              </a:ext>
            </a:extLst>
          </p:cNvPr>
          <p:cNvSpPr>
            <a:spLocks noGrp="1"/>
          </p:cNvSpPr>
          <p:nvPr/>
        </p:nvSpPr>
        <p:spPr>
          <a:xfrm>
            <a:off x="7858125" y="3105150"/>
            <a:ext cx="228600" cy="22860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F03A4C2F-D391-4CED-94A5-685061EB20E8}"/>
              </a:ext>
            </a:extLst>
          </p:cNvPr>
          <p:cNvSpPr>
            <a:spLocks noGrp="1"/>
          </p:cNvSpPr>
          <p:nvPr/>
        </p:nvSpPr>
        <p:spPr>
          <a:xfrm>
            <a:off x="8258175" y="3105150"/>
            <a:ext cx="228600" cy="2286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D6093633-45C2-46F5-92CC-6087EB86430B}"/>
              </a:ext>
            </a:extLst>
          </p:cNvPr>
          <p:cNvSpPr>
            <a:spLocks noGrp="1"/>
          </p:cNvSpPr>
          <p:nvPr/>
        </p:nvSpPr>
        <p:spPr>
          <a:xfrm>
            <a:off x="8658225" y="3105150"/>
            <a:ext cx="228600" cy="2286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E071CB63-5DC2-4F15-9B5A-6F358E8661F5}"/>
              </a:ext>
            </a:extLst>
          </p:cNvPr>
          <p:cNvSpPr>
            <a:spLocks noGrp="1"/>
          </p:cNvSpPr>
          <p:nvPr/>
        </p:nvSpPr>
        <p:spPr>
          <a:xfrm>
            <a:off x="9058275" y="3105150"/>
            <a:ext cx="228600" cy="2286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A8A3C658-71DA-42AE-A37E-C4304EE43F30}"/>
              </a:ext>
            </a:extLst>
          </p:cNvPr>
          <p:cNvSpPr>
            <a:spLocks noGrp="1"/>
          </p:cNvSpPr>
          <p:nvPr/>
        </p:nvSpPr>
        <p:spPr>
          <a:xfrm>
            <a:off x="9458325" y="3105150"/>
            <a:ext cx="228600" cy="22860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2D6D8072-E380-4E86-8575-368B4321F9E4}"/>
              </a:ext>
            </a:extLst>
          </p:cNvPr>
          <p:cNvSpPr>
            <a:spLocks noGrp="1"/>
          </p:cNvSpPr>
          <p:nvPr/>
        </p:nvSpPr>
        <p:spPr>
          <a:xfrm>
            <a:off x="7858125" y="3562350"/>
            <a:ext cx="228600" cy="2286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929629D-FC56-4858-BF23-50AA490DE583}"/>
              </a:ext>
            </a:extLst>
          </p:cNvPr>
          <p:cNvSpPr>
            <a:spLocks noGrp="1"/>
          </p:cNvSpPr>
          <p:nvPr/>
        </p:nvSpPr>
        <p:spPr>
          <a:xfrm>
            <a:off x="8258175" y="3562350"/>
            <a:ext cx="228600" cy="2286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34DE75E9-C3BE-4A9B-8F00-CB2A3BD7FED0}"/>
              </a:ext>
            </a:extLst>
          </p:cNvPr>
          <p:cNvSpPr>
            <a:spLocks noGrp="1"/>
          </p:cNvSpPr>
          <p:nvPr/>
        </p:nvSpPr>
        <p:spPr>
          <a:xfrm>
            <a:off x="8658225" y="3562350"/>
            <a:ext cx="228600" cy="2286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96DC92DE-61F6-4B18-9771-806B9F625725}"/>
              </a:ext>
            </a:extLst>
          </p:cNvPr>
          <p:cNvSpPr>
            <a:spLocks noGrp="1"/>
          </p:cNvSpPr>
          <p:nvPr/>
        </p:nvSpPr>
        <p:spPr>
          <a:xfrm>
            <a:off x="9058275" y="3562350"/>
            <a:ext cx="228600" cy="22860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FEEF4B38-4010-4C83-9C36-56555AB09D89}"/>
              </a:ext>
            </a:extLst>
          </p:cNvPr>
          <p:cNvSpPr>
            <a:spLocks noGrp="1"/>
          </p:cNvSpPr>
          <p:nvPr/>
        </p:nvSpPr>
        <p:spPr>
          <a:xfrm>
            <a:off x="9458325" y="3562350"/>
            <a:ext cx="228600" cy="2286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1FA0704-7CDF-46F7-BF24-543C75064BFD}"/>
              </a:ext>
            </a:extLst>
          </p:cNvPr>
          <p:cNvSpPr>
            <a:spLocks noGrp="1"/>
          </p:cNvSpPr>
          <p:nvPr/>
        </p:nvSpPr>
        <p:spPr>
          <a:xfrm>
            <a:off x="7715250" y="4619625"/>
            <a:ext cx="2286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минеральные зёрна</a:t>
            </a:r>
          </a:p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минерал түйірлері</a:t>
            </a:r>
          </a:p>
        </p:txBody>
      </p:sp>
    </p:spTree>
    <p:extLst>
      <p:ext uri="{BB962C8B-B14F-4D97-AF65-F5344CB8AC3E}">
        <p14:creationId xmlns:p14="http://schemas.microsoft.com/office/powerpoint/2010/main" val="205610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FC2545E-217F-48EA-8E97-FFC36106AE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DB5A02-70E0-48EF-A654-267AB6EA8AA1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6D0B5BB-2B97-46E3-84DB-3040CE3BDD9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4981C4-B343-4064-BFF7-ADF9768BD116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5383F8-71C0-44FE-8821-C2D8919A5B0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Шығу тегі бойынша жіктеу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72F845F-4396-45DC-BC10-D08DC8415108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7EE514-1FC1-4EB5-8280-9AFD00C924E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F08B383-C406-470B-A1C2-748FD38A041E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C454D61-71F9-4057-85F9-48D25EB0C964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Магматические: кристаллизация магмы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Осадочные: накопление, уплотнение и цементация осадков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Метаморфические: преобразование пород под давлением и температурой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037AF00-5C44-4488-9648-69B776741D83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Магмалық: магманың кристалдануы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Шөгінді: шөгіндінің жиналуы, тығыздалуы және цементтелуі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Метаморфтық: қысым мен температура әсерінен жыныстың өзгеруі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3FFC6AE-9A8A-4A59-90FD-F270AC01E31A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B8FB4EC-287D-4A4A-9AA5-018D7A322DDD}"/>
              </a:ext>
            </a:extLst>
          </p:cNvPr>
          <p:cNvSpPr>
            <a:spLocks noGrp="1"/>
          </p:cNvSpPr>
          <p:nvPr/>
        </p:nvSpPr>
        <p:spPr>
          <a:xfrm>
            <a:off x="666750" y="466725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9AD5D84-FCE3-4370-B167-EC24B0191DAE}"/>
              </a:ext>
            </a:extLst>
          </p:cNvPr>
          <p:cNvSpPr>
            <a:spLocks noGrp="1"/>
          </p:cNvSpPr>
          <p:nvPr/>
        </p:nvSpPr>
        <p:spPr>
          <a:xfrm>
            <a:off x="742950" y="476250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МАГМАТИЧЕСКИЕ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МАГМАЛЫҚ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EB93E768-E42A-41B6-B248-42BFCE6CF0AE}"/>
              </a:ext>
            </a:extLst>
          </p:cNvPr>
          <p:cNvSpPr>
            <a:spLocks noGrp="1"/>
          </p:cNvSpPr>
          <p:nvPr/>
        </p:nvSpPr>
        <p:spPr>
          <a:xfrm>
            <a:off x="4010025" y="487680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4FB0B8FD-B9B1-492B-B1D2-8F88B52CB1FF}"/>
              </a:ext>
            </a:extLst>
          </p:cNvPr>
          <p:cNvSpPr>
            <a:spLocks noGrp="1"/>
          </p:cNvSpPr>
          <p:nvPr/>
        </p:nvSpPr>
        <p:spPr>
          <a:xfrm>
            <a:off x="4152900" y="466725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83F09BC-DA54-466B-8A84-E47B60483CCF}"/>
              </a:ext>
            </a:extLst>
          </p:cNvPr>
          <p:cNvSpPr>
            <a:spLocks noGrp="1"/>
          </p:cNvSpPr>
          <p:nvPr/>
        </p:nvSpPr>
        <p:spPr>
          <a:xfrm>
            <a:off x="4229100" y="476250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ОСАДОЧНЫЕ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ШӨГІНДІ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96901F9B-65BB-4360-95C8-4A32A3413990}"/>
              </a:ext>
            </a:extLst>
          </p:cNvPr>
          <p:cNvSpPr>
            <a:spLocks noGrp="1"/>
          </p:cNvSpPr>
          <p:nvPr/>
        </p:nvSpPr>
        <p:spPr>
          <a:xfrm>
            <a:off x="7496175" y="487680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B6CFCA5F-1CCB-46DD-941D-C42A6E608FE6}"/>
              </a:ext>
            </a:extLst>
          </p:cNvPr>
          <p:cNvSpPr>
            <a:spLocks noGrp="1"/>
          </p:cNvSpPr>
          <p:nvPr/>
        </p:nvSpPr>
        <p:spPr>
          <a:xfrm>
            <a:off x="7639050" y="466725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BD51B1C-3E30-4F86-826F-3724E43B6DF5}"/>
              </a:ext>
            </a:extLst>
          </p:cNvPr>
          <p:cNvSpPr>
            <a:spLocks noGrp="1"/>
          </p:cNvSpPr>
          <p:nvPr/>
        </p:nvSpPr>
        <p:spPr>
          <a:xfrm>
            <a:off x="7715250" y="476250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МЕТАМОРФИЧЕСКИЕ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МЕТАМОРФТЫҚ</a:t>
            </a:r>
          </a:p>
        </p:txBody>
      </p:sp>
    </p:spTree>
    <p:extLst>
      <p:ext uri="{BB962C8B-B14F-4D97-AF65-F5344CB8AC3E}">
        <p14:creationId xmlns:p14="http://schemas.microsoft.com/office/powerpoint/2010/main" val="51272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FDAF261-3499-4028-8C6F-A361185135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5F198C-BD2D-41BD-9C1B-E373077533AE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5931DBB-567B-4AB2-A7EF-9E057CFA8815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362BD4-9163-45D1-9927-7A604066BD37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3A2EE39-9505-4D59-BA36-B0332E6ED776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Магмалық тау жыныстары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70D67C2-0C67-4DC8-AE5D-8CE633050E06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CC6B215-8F12-49E8-AFA0-DFC265DDF3A5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BCE13F0-4DD6-471A-A099-6671470C9531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8BAE51A-BBBF-4F5C-B645-3EB7FAB546FC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Глубинные породы медленно охлаждаются и имеют крупные кристаллы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Излившиеся породы быстро охлаждаются и имеют мелкозернистую структуру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Примеры: гранит, габбро, базальт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1F3D3B-0EB9-452B-AAE0-7FFA3560A04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Тереңдік жыныстар баяу суып, ірі кристалдар түзеді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Төгілме жыныстар тез суып, ұсақ түйірлі құрылымға ие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Мысалдар: гранит, габбро, базальт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9207512-C1BD-4C15-9076-45D2C5CD8E79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70723C-9E7F-494F-AC54-A757CBD35E18}"/>
              </a:ext>
            </a:extLst>
          </p:cNvPr>
          <p:cNvSpPr>
            <a:spLocks noGrp="1"/>
          </p:cNvSpPr>
          <p:nvPr/>
        </p:nvSpPr>
        <p:spPr>
          <a:xfrm>
            <a:off x="6762750" y="2190750"/>
            <a:ext cx="1365250" cy="714375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A034772-3D5E-48E5-82BB-ED843078E516}"/>
              </a:ext>
            </a:extLst>
          </p:cNvPr>
          <p:cNvSpPr>
            <a:spLocks noGrp="1"/>
          </p:cNvSpPr>
          <p:nvPr/>
        </p:nvSpPr>
        <p:spPr>
          <a:xfrm>
            <a:off x="6819900" y="2238375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Признак / Белгі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5E6602B-35D2-4641-AFE8-414E28C453CB}"/>
              </a:ext>
            </a:extLst>
          </p:cNvPr>
          <p:cNvSpPr>
            <a:spLocks noGrp="1"/>
          </p:cNvSpPr>
          <p:nvPr/>
        </p:nvSpPr>
        <p:spPr>
          <a:xfrm>
            <a:off x="8128000" y="2190750"/>
            <a:ext cx="1365250" cy="714375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D045DEF-CE2C-4214-9507-C26C02C777F6}"/>
              </a:ext>
            </a:extLst>
          </p:cNvPr>
          <p:cNvSpPr>
            <a:spLocks noGrp="1"/>
          </p:cNvSpPr>
          <p:nvPr/>
        </p:nvSpPr>
        <p:spPr>
          <a:xfrm>
            <a:off x="8185150" y="2238375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Глубинные / Тереңдік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9C11197-1A5A-4422-B563-4AF68C788DB4}"/>
              </a:ext>
            </a:extLst>
          </p:cNvPr>
          <p:cNvSpPr>
            <a:spLocks noGrp="1"/>
          </p:cNvSpPr>
          <p:nvPr/>
        </p:nvSpPr>
        <p:spPr>
          <a:xfrm>
            <a:off x="9493250" y="2190750"/>
            <a:ext cx="1365250" cy="714375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44CDFDA-C93F-4721-A8C1-3F302B85B26D}"/>
              </a:ext>
            </a:extLst>
          </p:cNvPr>
          <p:cNvSpPr>
            <a:spLocks noGrp="1"/>
          </p:cNvSpPr>
          <p:nvPr/>
        </p:nvSpPr>
        <p:spPr>
          <a:xfrm>
            <a:off x="9550400" y="2238375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Излившиеся / Төгілме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7E211E4-F1C2-4A3C-A72F-3F725DC62668}"/>
              </a:ext>
            </a:extLst>
          </p:cNvPr>
          <p:cNvSpPr>
            <a:spLocks noGrp="1"/>
          </p:cNvSpPr>
          <p:nvPr/>
        </p:nvSpPr>
        <p:spPr>
          <a:xfrm>
            <a:off x="6762750" y="2905125"/>
            <a:ext cx="1365250" cy="714375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A9C63F1-EB4A-4B7D-AD6F-650A3D1599D4}"/>
              </a:ext>
            </a:extLst>
          </p:cNvPr>
          <p:cNvSpPr>
            <a:spLocks noGrp="1"/>
          </p:cNvSpPr>
          <p:nvPr/>
        </p:nvSpPr>
        <p:spPr>
          <a:xfrm>
            <a:off x="6819900" y="2952750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Охлаждение / Суыу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D412013-5A6B-4F37-B0D9-3B8C5FD140C6}"/>
              </a:ext>
            </a:extLst>
          </p:cNvPr>
          <p:cNvSpPr>
            <a:spLocks noGrp="1"/>
          </p:cNvSpPr>
          <p:nvPr/>
        </p:nvSpPr>
        <p:spPr>
          <a:xfrm>
            <a:off x="8128000" y="2905125"/>
            <a:ext cx="1365250" cy="714375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8CE83C5-AF73-4871-86C5-4644BB748994}"/>
              </a:ext>
            </a:extLst>
          </p:cNvPr>
          <p:cNvSpPr>
            <a:spLocks noGrp="1"/>
          </p:cNvSpPr>
          <p:nvPr/>
        </p:nvSpPr>
        <p:spPr>
          <a:xfrm>
            <a:off x="8185150" y="2952750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медленное / баяу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7AFA607-EDC7-47B9-8FD0-4032D82628EC}"/>
              </a:ext>
            </a:extLst>
          </p:cNvPr>
          <p:cNvSpPr>
            <a:spLocks noGrp="1"/>
          </p:cNvSpPr>
          <p:nvPr/>
        </p:nvSpPr>
        <p:spPr>
          <a:xfrm>
            <a:off x="9493250" y="2905125"/>
            <a:ext cx="1365250" cy="714375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ADF19F6-D72B-4D90-AB50-06F85C16843C}"/>
              </a:ext>
            </a:extLst>
          </p:cNvPr>
          <p:cNvSpPr>
            <a:spLocks noGrp="1"/>
          </p:cNvSpPr>
          <p:nvPr/>
        </p:nvSpPr>
        <p:spPr>
          <a:xfrm>
            <a:off x="9550400" y="2952750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быстрое / жылдам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08BDE52-86A3-4F11-A1A2-DA5FE5F3548D}"/>
              </a:ext>
            </a:extLst>
          </p:cNvPr>
          <p:cNvSpPr>
            <a:spLocks noGrp="1"/>
          </p:cNvSpPr>
          <p:nvPr/>
        </p:nvSpPr>
        <p:spPr>
          <a:xfrm>
            <a:off x="6762750" y="3619500"/>
            <a:ext cx="1365250" cy="714375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31B8B4B-40D9-4933-B633-5BA4135E7FC2}"/>
              </a:ext>
            </a:extLst>
          </p:cNvPr>
          <p:cNvSpPr>
            <a:spLocks noGrp="1"/>
          </p:cNvSpPr>
          <p:nvPr/>
        </p:nvSpPr>
        <p:spPr>
          <a:xfrm>
            <a:off x="6819900" y="3667125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Структура / Құрылым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20E790A-4397-49EA-B3FB-3C67C12F254A}"/>
              </a:ext>
            </a:extLst>
          </p:cNvPr>
          <p:cNvSpPr>
            <a:spLocks noGrp="1"/>
          </p:cNvSpPr>
          <p:nvPr/>
        </p:nvSpPr>
        <p:spPr>
          <a:xfrm>
            <a:off x="8128000" y="3619500"/>
            <a:ext cx="1365250" cy="714375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C1F86E8-BCB9-48B5-AAD5-3322760F8560}"/>
              </a:ext>
            </a:extLst>
          </p:cNvPr>
          <p:cNvSpPr>
            <a:spLocks noGrp="1"/>
          </p:cNvSpPr>
          <p:nvPr/>
        </p:nvSpPr>
        <p:spPr>
          <a:xfrm>
            <a:off x="8185150" y="3667125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крупнозернистая / ірі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3A944FC-DC69-432E-9806-89482CB2CEF4}"/>
              </a:ext>
            </a:extLst>
          </p:cNvPr>
          <p:cNvSpPr>
            <a:spLocks noGrp="1"/>
          </p:cNvSpPr>
          <p:nvPr/>
        </p:nvSpPr>
        <p:spPr>
          <a:xfrm>
            <a:off x="9493250" y="3619500"/>
            <a:ext cx="1365250" cy="714375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53CAEC9-7CC0-49DC-B690-132D9FB03D48}"/>
              </a:ext>
            </a:extLst>
          </p:cNvPr>
          <p:cNvSpPr>
            <a:spLocks noGrp="1"/>
          </p:cNvSpPr>
          <p:nvPr/>
        </p:nvSpPr>
        <p:spPr>
          <a:xfrm>
            <a:off x="9550400" y="3667125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мелкозернистая / ұсақ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6AE8A3D-41BB-4A55-8300-36A8ED1FA408}"/>
              </a:ext>
            </a:extLst>
          </p:cNvPr>
          <p:cNvSpPr>
            <a:spLocks noGrp="1"/>
          </p:cNvSpPr>
          <p:nvPr/>
        </p:nvSpPr>
        <p:spPr>
          <a:xfrm>
            <a:off x="6762750" y="4333875"/>
            <a:ext cx="1365250" cy="714375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8EE2D90-6D57-4370-88F8-C51280CC888B}"/>
              </a:ext>
            </a:extLst>
          </p:cNvPr>
          <p:cNvSpPr>
            <a:spLocks noGrp="1"/>
          </p:cNvSpPr>
          <p:nvPr/>
        </p:nvSpPr>
        <p:spPr>
          <a:xfrm>
            <a:off x="6819900" y="4381500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Пример / Мысал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9D6F1FD-9583-4ECF-9616-B9321F1CEB33}"/>
              </a:ext>
            </a:extLst>
          </p:cNvPr>
          <p:cNvSpPr>
            <a:spLocks noGrp="1"/>
          </p:cNvSpPr>
          <p:nvPr/>
        </p:nvSpPr>
        <p:spPr>
          <a:xfrm>
            <a:off x="8128000" y="4333875"/>
            <a:ext cx="1365250" cy="714375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73BA4C0-04BD-46B0-A57B-A8785FB00ADF}"/>
              </a:ext>
            </a:extLst>
          </p:cNvPr>
          <p:cNvSpPr>
            <a:spLocks noGrp="1"/>
          </p:cNvSpPr>
          <p:nvPr/>
        </p:nvSpPr>
        <p:spPr>
          <a:xfrm>
            <a:off x="8185150" y="4381500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гранит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A7293CD-DEC2-4995-9F96-90DC2AED57BA}"/>
              </a:ext>
            </a:extLst>
          </p:cNvPr>
          <p:cNvSpPr>
            <a:spLocks noGrp="1"/>
          </p:cNvSpPr>
          <p:nvPr/>
        </p:nvSpPr>
        <p:spPr>
          <a:xfrm>
            <a:off x="9493250" y="4333875"/>
            <a:ext cx="1365250" cy="714375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6A3CB0C-3202-48E1-9AC8-AB6F15C55BD6}"/>
              </a:ext>
            </a:extLst>
          </p:cNvPr>
          <p:cNvSpPr>
            <a:spLocks noGrp="1"/>
          </p:cNvSpPr>
          <p:nvPr/>
        </p:nvSpPr>
        <p:spPr>
          <a:xfrm>
            <a:off x="9550400" y="4381500"/>
            <a:ext cx="12509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базальт</a:t>
            </a:r>
          </a:p>
        </p:txBody>
      </p:sp>
    </p:spTree>
    <p:extLst>
      <p:ext uri="{BB962C8B-B14F-4D97-AF65-F5344CB8AC3E}">
        <p14:creationId xmlns:p14="http://schemas.microsoft.com/office/powerpoint/2010/main" val="2145606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568E2CA-0466-4060-B1BA-339FC6574D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AB4BCF6-A31A-4443-875F-369476263F60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D16D642-1B4A-4430-AC94-8C5D98DB48B8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16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57EC8FE-9B8F-429C-898C-E98B88DE3022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Шөгінді тау жыныстары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96449F1-A347-4095-AC33-14DCC8E6B5E7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A2CA60A-57F2-405F-AD5A-5D2B6771A525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D1761C4-C9E2-420F-9EA5-6729BD020A1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9F9B3C-B506-4A44-A1AC-1F22A52B9AFB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Обломочные формируются из частиц разрушенных пород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Химические образуются при выпадении веществ из раствора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Органогенные связаны с накоплением остатков организмов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Примеры: песчаник, известняк, доломит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D3E60A-00A6-4077-A04B-AF04B2CAE271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Сынықты жыныстар бұзылған жыныс бөлшектерінен түзіледі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Химиялық жыныстар ерітіндіден заттардың бөлінуінен пайда болады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Органогендік жыныстар организм қалдықтарының жиналуымен байланысты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Мысалдар: құмтас, әктас, доломит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480C431-D3FC-4EF5-A92C-2DA09FBD1831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B65702C-F73F-4FFE-8536-0FE00F0FF2D3}"/>
              </a:ext>
            </a:extLst>
          </p:cNvPr>
          <p:cNvSpPr>
            <a:spLocks noGrp="1"/>
          </p:cNvSpPr>
          <p:nvPr/>
        </p:nvSpPr>
        <p:spPr>
          <a:xfrm>
            <a:off x="7429500" y="2000250"/>
            <a:ext cx="2857500" cy="59055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730E02-F8D4-4AFE-9DD5-5D74C7B36C4D}"/>
              </a:ext>
            </a:extLst>
          </p:cNvPr>
          <p:cNvSpPr>
            <a:spLocks noGrp="1"/>
          </p:cNvSpPr>
          <p:nvPr/>
        </p:nvSpPr>
        <p:spPr>
          <a:xfrm>
            <a:off x="7239000" y="2762250"/>
            <a:ext cx="3238500" cy="590550"/>
          </a:xfrm>
          <a:prstGeom prst="rect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5E0C522-8FB7-4B27-B976-72A90D52B84C}"/>
              </a:ext>
            </a:extLst>
          </p:cNvPr>
          <p:cNvSpPr>
            <a:spLocks noGrp="1"/>
          </p:cNvSpPr>
          <p:nvPr/>
        </p:nvSpPr>
        <p:spPr>
          <a:xfrm>
            <a:off x="7048500" y="3524250"/>
            <a:ext cx="3619500" cy="590550"/>
          </a:xfrm>
          <a:prstGeom prst="rect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0E3670B-E93E-4411-B8B7-34155BAAFBCC}"/>
              </a:ext>
            </a:extLst>
          </p:cNvPr>
          <p:cNvSpPr>
            <a:spLocks noGrp="1"/>
          </p:cNvSpPr>
          <p:nvPr/>
        </p:nvSpPr>
        <p:spPr>
          <a:xfrm>
            <a:off x="7334250" y="4333875"/>
            <a:ext cx="304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слоистость / қабаттылық</a:t>
            </a:r>
          </a:p>
        </p:txBody>
      </p:sp>
    </p:spTree>
    <p:extLst>
      <p:ext uri="{BB962C8B-B14F-4D97-AF65-F5344CB8AC3E}">
        <p14:creationId xmlns:p14="http://schemas.microsoft.com/office/powerpoint/2010/main" val="535460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1F3B7AA-DC3C-414E-8808-7FF80696CB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8923B6C-73B7-4A07-9EEE-6D6D1AD80614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DB58C8-9F7B-4BFA-8635-288A695E09A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D46D5C-71C7-4C2A-BB2A-A994D53B144A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B94CFA-8C8E-4068-B31B-77E95A162CD3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Метаморфтық тау жыныстары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81A4EB8-B123-47D7-93D3-AD2021C9D4F8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1D756E-238B-4065-9731-C4AB40E12F39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5F71C34-5A5A-423F-9DCA-6C7C7B025CDE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2C0080-786B-4B29-8CAE-640DA1E1E3F9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Исходная порода изменяется без полного плавления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Давление ориентирует минералы и формирует сланцеватость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Температура вызывает перекристаллизацию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Примеры: гнейс, кварцит, мрамор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482945E-C5B7-4B41-8AF0-9DAEBCAE5206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Бастапқы жыныс толық балқымай өзгереді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Қысым минералдарды бағыттап, тақтатастылық түзеді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Температура қайта кристалдануды туғызады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Мысалдар: гнейс, кварцит, мәрмәр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00B4999-ECC6-48B8-8A58-5737525DB274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5A7CF033-52AA-4481-AE66-1CA2D7B7E03A}"/>
              </a:ext>
            </a:extLst>
          </p:cNvPr>
          <p:cNvSpPr>
            <a:spLocks noGrp="1"/>
          </p:cNvSpPr>
          <p:nvPr/>
        </p:nvSpPr>
        <p:spPr>
          <a:xfrm>
            <a:off x="666750" y="466725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34C188A-04BC-4865-B104-0C9A3CB3DAF6}"/>
              </a:ext>
            </a:extLst>
          </p:cNvPr>
          <p:cNvSpPr>
            <a:spLocks noGrp="1"/>
          </p:cNvSpPr>
          <p:nvPr/>
        </p:nvSpPr>
        <p:spPr>
          <a:xfrm>
            <a:off x="742950" y="476250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ИСХОДНАЯ ПОРОДА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БАСТАПҚЫ ЖЫНЫС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DD52635A-F8A6-45DE-A81D-DD6BF96CECA8}"/>
              </a:ext>
            </a:extLst>
          </p:cNvPr>
          <p:cNvSpPr>
            <a:spLocks noGrp="1"/>
          </p:cNvSpPr>
          <p:nvPr/>
        </p:nvSpPr>
        <p:spPr>
          <a:xfrm>
            <a:off x="4010025" y="487680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192091CA-AB6A-4F22-A1B2-5DE9CC4E7A64}"/>
              </a:ext>
            </a:extLst>
          </p:cNvPr>
          <p:cNvSpPr>
            <a:spLocks noGrp="1"/>
          </p:cNvSpPr>
          <p:nvPr/>
        </p:nvSpPr>
        <p:spPr>
          <a:xfrm>
            <a:off x="4152900" y="466725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BAF66CE-42B7-4168-A7A4-D442640BEA66}"/>
              </a:ext>
            </a:extLst>
          </p:cNvPr>
          <p:cNvSpPr>
            <a:spLocks noGrp="1"/>
          </p:cNvSpPr>
          <p:nvPr/>
        </p:nvSpPr>
        <p:spPr>
          <a:xfrm>
            <a:off x="4229100" y="476250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 + T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95E47A3F-F3A1-499C-8DB6-CA24773DC5E0}"/>
              </a:ext>
            </a:extLst>
          </p:cNvPr>
          <p:cNvSpPr>
            <a:spLocks noGrp="1"/>
          </p:cNvSpPr>
          <p:nvPr/>
        </p:nvSpPr>
        <p:spPr>
          <a:xfrm>
            <a:off x="7496175" y="487680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85910FC-55A8-4AE1-9B35-67E77FB0397A}"/>
              </a:ext>
            </a:extLst>
          </p:cNvPr>
          <p:cNvSpPr>
            <a:spLocks noGrp="1"/>
          </p:cNvSpPr>
          <p:nvPr/>
        </p:nvSpPr>
        <p:spPr>
          <a:xfrm>
            <a:off x="7639050" y="466725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54D394-A331-4B9F-A51B-F1364F27AFAD}"/>
              </a:ext>
            </a:extLst>
          </p:cNvPr>
          <p:cNvSpPr>
            <a:spLocks noGrp="1"/>
          </p:cNvSpPr>
          <p:nvPr/>
        </p:nvSpPr>
        <p:spPr>
          <a:xfrm>
            <a:off x="7715250" y="476250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НОВАЯ СТРУКТУРА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ЖАҢА ҚҰРЫЛЫМ</a:t>
            </a:r>
          </a:p>
        </p:txBody>
      </p:sp>
    </p:spTree>
    <p:extLst>
      <p:ext uri="{BB962C8B-B14F-4D97-AF65-F5344CB8AC3E}">
        <p14:creationId xmlns:p14="http://schemas.microsoft.com/office/powerpoint/2010/main" val="1786321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B30E8AF-2CE5-4968-AD6F-97CD222321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6F499BA-6495-4510-97D6-33C17BE0FC0B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2BF63E-D975-4C6E-BC3C-D94D427C3BD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1A00E4-6CB9-4D99-99A8-73A5ED85ABD3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5B8C383-4A02-410C-843A-F7817BCEA2B5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Жартасты емес тау жыныстары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28613C-0653-4DD7-8F8C-630F6E1CEE46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A28478-AAD8-4689-B9ED-3B97FC7572FB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3DB5159-DC1A-4700-9D0B-0B5DF564C1C3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7770237-A756-48B2-8F29-2C8CD4536A3D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Состоят из отдельных частиц или слабосвязанных агрегатов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Крупнообломочные грунты включают гальку, гравий и щебень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Песчаные и пылевато-глинистые грунты различаются размером частиц и связностью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Вода существенно меняет свойства глинистых грунтов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9BCFC5-296D-462C-BCB0-05C181B754BB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 fontScale="94907" lnSpcReduction="10000"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Жеке бөлшектерден немесе әлсіз байланысқан агрегаттардан тұрады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Ірі сынықты топырақтарға малтатас, қиыршықтас және шағылтас жатады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Құмды және шаңды-сазды топырақтар түйір өлшемі мен байланыстылығы бойынша ерекшеленеді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 сазды топырақ қасиеттерін едәуір өзгертеді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F6BDFC4-0414-435E-8110-685852BA4697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5017F0D-1D85-49D7-B6F3-4A84B6BB66D4}"/>
              </a:ext>
            </a:extLst>
          </p:cNvPr>
          <p:cNvSpPr>
            <a:spLocks noGrp="1"/>
          </p:cNvSpPr>
          <p:nvPr/>
        </p:nvSpPr>
        <p:spPr>
          <a:xfrm>
            <a:off x="7239000" y="2857500"/>
            <a:ext cx="666750" cy="66675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9B724D5-3CE7-4063-BA0F-C449348F24F5}"/>
              </a:ext>
            </a:extLst>
          </p:cNvPr>
          <p:cNvSpPr>
            <a:spLocks noGrp="1"/>
          </p:cNvSpPr>
          <p:nvPr/>
        </p:nvSpPr>
        <p:spPr>
          <a:xfrm>
            <a:off x="7886700" y="2952750"/>
            <a:ext cx="476250" cy="47625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7BB0088-0D4E-4078-B2A1-E61EE9888210}"/>
              </a:ext>
            </a:extLst>
          </p:cNvPr>
          <p:cNvSpPr>
            <a:spLocks noGrp="1"/>
          </p:cNvSpPr>
          <p:nvPr/>
        </p:nvSpPr>
        <p:spPr>
          <a:xfrm>
            <a:off x="8534400" y="3038475"/>
            <a:ext cx="304800" cy="3048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6F6E590A-FB43-48E2-89E4-0941D17B72C3}"/>
              </a:ext>
            </a:extLst>
          </p:cNvPr>
          <p:cNvSpPr>
            <a:spLocks noGrp="1"/>
          </p:cNvSpPr>
          <p:nvPr/>
        </p:nvSpPr>
        <p:spPr>
          <a:xfrm>
            <a:off x="9182100" y="3105150"/>
            <a:ext cx="171450" cy="17145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6B36058-BDC3-472E-9250-B5A849708340}"/>
              </a:ext>
            </a:extLst>
          </p:cNvPr>
          <p:cNvSpPr>
            <a:spLocks noGrp="1"/>
          </p:cNvSpPr>
          <p:nvPr/>
        </p:nvSpPr>
        <p:spPr>
          <a:xfrm>
            <a:off x="9829800" y="3148013"/>
            <a:ext cx="85725" cy="85725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472DAB6-0C6B-44F2-81BD-8FAF8FFB7651}"/>
              </a:ext>
            </a:extLst>
          </p:cNvPr>
          <p:cNvSpPr>
            <a:spLocks noGrp="1"/>
          </p:cNvSpPr>
          <p:nvPr/>
        </p:nvSpPr>
        <p:spPr>
          <a:xfrm>
            <a:off x="7048500" y="3857625"/>
            <a:ext cx="3810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87719"/>
          </a:bodyPr>
          <a:lstStyle/>
          <a:p>
            <a:pPr algn="ctr">
              <a:def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крупные частицы → мелкие</a:t>
            </a:r>
          </a:p>
          <a:p>
            <a:pPr algn="ctr">
              <a:def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ірі бөлшектер → ұсақ</a:t>
            </a:r>
          </a:p>
        </p:txBody>
      </p:sp>
    </p:spTree>
    <p:extLst>
      <p:ext uri="{BB962C8B-B14F-4D97-AF65-F5344CB8AC3E}">
        <p14:creationId xmlns:p14="http://schemas.microsoft.com/office/powerpoint/2010/main" val="1717899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F00438D7-BAE9-4B86-882A-512D3C63FE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0452FB-4AC6-4973-A786-A59139752EE6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D3E066F-1F6D-4E06-A0FD-7AD81FA937D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BD391F-3E73-48E3-9801-3F0ADF802C33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61652DA-A396-4FB2-B04E-8207CC76C59F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Жол құрылысындағы тас материалдар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BE153BD-7DEE-48DE-B60A-B3E7645F4CE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D1102F-02CF-482B-B50D-FAF63D198BA4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60F038B-9542-4362-A18F-DE0C03E1A0AF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46972D-3847-4B03-9391-67642C31B4F8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Щебень образуют дроблением горной породы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Гравий имеет преимущественно окатанную форму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Песок формирует мелкую часть минерального скелета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Минеральный порошок заполняет пустоты и взаимодействует с вяжущим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CEE9415-E0BB-4D29-A82E-9126FCB55352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Шағылтас тау жынысын ұсақтау арқылы алынады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Қиыршықтастың пішіні көбіне жұмырланған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Құм минералдық қаңқаның ұсақ бөлігін құрайды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Минералдық ұнтақ қуыстарды толтырып, тұтқырғышпен әрекеттеседі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F7AC90-A087-4D5A-9C26-052996B26A98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CAEE5D-D583-4147-A545-87538C667A28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1444625" cy="723900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7CD585B-E1CD-4BDC-AB39-9626335D9339}"/>
              </a:ext>
            </a:extLst>
          </p:cNvPr>
          <p:cNvSpPr>
            <a:spLocks noGrp="1"/>
          </p:cNvSpPr>
          <p:nvPr/>
        </p:nvSpPr>
        <p:spPr>
          <a:xfrm>
            <a:off x="6724650" y="19526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Материал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8FC53B-E1BD-41EB-A7BF-07B1C379C4FB}"/>
              </a:ext>
            </a:extLst>
          </p:cNvPr>
          <p:cNvSpPr>
            <a:spLocks noGrp="1"/>
          </p:cNvSpPr>
          <p:nvPr/>
        </p:nvSpPr>
        <p:spPr>
          <a:xfrm>
            <a:off x="8112125" y="1905000"/>
            <a:ext cx="1444625" cy="723900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2DF8611-0CDE-42A1-9D1E-BF56C77CA2B2}"/>
              </a:ext>
            </a:extLst>
          </p:cNvPr>
          <p:cNvSpPr>
            <a:spLocks noGrp="1"/>
          </p:cNvSpPr>
          <p:nvPr/>
        </p:nvSpPr>
        <p:spPr>
          <a:xfrm>
            <a:off x="8169275" y="19526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Форма / Пішін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CDC9D4C-88BA-4929-881D-0159233AB9FA}"/>
              </a:ext>
            </a:extLst>
          </p:cNvPr>
          <p:cNvSpPr>
            <a:spLocks noGrp="1"/>
          </p:cNvSpPr>
          <p:nvPr/>
        </p:nvSpPr>
        <p:spPr>
          <a:xfrm>
            <a:off x="9556750" y="1905000"/>
            <a:ext cx="1444625" cy="723900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ADC3F94-471C-49EF-B7F5-A66C3B176630}"/>
              </a:ext>
            </a:extLst>
          </p:cNvPr>
          <p:cNvSpPr>
            <a:spLocks noGrp="1"/>
          </p:cNvSpPr>
          <p:nvPr/>
        </p:nvSpPr>
        <p:spPr>
          <a:xfrm>
            <a:off x="9613900" y="19526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Роль / Қызмет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0B1F301-C6E4-48B8-BEC0-B39E29932042}"/>
              </a:ext>
            </a:extLst>
          </p:cNvPr>
          <p:cNvSpPr>
            <a:spLocks noGrp="1"/>
          </p:cNvSpPr>
          <p:nvPr/>
        </p:nvSpPr>
        <p:spPr>
          <a:xfrm>
            <a:off x="6667500" y="2628900"/>
            <a:ext cx="1444625" cy="723900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66E848F-998F-4BF6-8113-FB7182AF4C0B}"/>
              </a:ext>
            </a:extLst>
          </p:cNvPr>
          <p:cNvSpPr>
            <a:spLocks noGrp="1"/>
          </p:cNvSpPr>
          <p:nvPr/>
        </p:nvSpPr>
        <p:spPr>
          <a:xfrm>
            <a:off x="6724650" y="26765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Щебень / Шағылтас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8F7B7C2-9120-4C3E-B56F-3DF0D2F34B1C}"/>
              </a:ext>
            </a:extLst>
          </p:cNvPr>
          <p:cNvSpPr>
            <a:spLocks noGrp="1"/>
          </p:cNvSpPr>
          <p:nvPr/>
        </p:nvSpPr>
        <p:spPr>
          <a:xfrm>
            <a:off x="8112125" y="2628900"/>
            <a:ext cx="1444625" cy="72390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87969D7-47E2-4306-AC05-8C3538A9210A}"/>
              </a:ext>
            </a:extLst>
          </p:cNvPr>
          <p:cNvSpPr>
            <a:spLocks noGrp="1"/>
          </p:cNvSpPr>
          <p:nvPr/>
        </p:nvSpPr>
        <p:spPr>
          <a:xfrm>
            <a:off x="8169275" y="26765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угловатая / қырлы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798B528-488A-4BE7-B5A5-D782847A1C84}"/>
              </a:ext>
            </a:extLst>
          </p:cNvPr>
          <p:cNvSpPr>
            <a:spLocks noGrp="1"/>
          </p:cNvSpPr>
          <p:nvPr/>
        </p:nvSpPr>
        <p:spPr>
          <a:xfrm>
            <a:off x="9556750" y="2628900"/>
            <a:ext cx="1444625" cy="72390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69A1F63-0226-4E26-9219-03F91FB2D780}"/>
              </a:ext>
            </a:extLst>
          </p:cNvPr>
          <p:cNvSpPr>
            <a:spLocks noGrp="1"/>
          </p:cNvSpPr>
          <p:nvPr/>
        </p:nvSpPr>
        <p:spPr>
          <a:xfrm>
            <a:off x="9613900" y="26765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скелет / қаңқа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A4D7D06-F896-4036-AF10-EAFA39F197BC}"/>
              </a:ext>
            </a:extLst>
          </p:cNvPr>
          <p:cNvSpPr>
            <a:spLocks noGrp="1"/>
          </p:cNvSpPr>
          <p:nvPr/>
        </p:nvSpPr>
        <p:spPr>
          <a:xfrm>
            <a:off x="6667500" y="3352800"/>
            <a:ext cx="1444625" cy="723900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167B3A4-6A38-4417-B3B6-2988AB8E41F8}"/>
              </a:ext>
            </a:extLst>
          </p:cNvPr>
          <p:cNvSpPr>
            <a:spLocks noGrp="1"/>
          </p:cNvSpPr>
          <p:nvPr/>
        </p:nvSpPr>
        <p:spPr>
          <a:xfrm>
            <a:off x="6724650" y="34004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Гравий / Қиыршықтас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456475F-3FD0-4FE8-A960-6BE9BC9CE86A}"/>
              </a:ext>
            </a:extLst>
          </p:cNvPr>
          <p:cNvSpPr>
            <a:spLocks noGrp="1"/>
          </p:cNvSpPr>
          <p:nvPr/>
        </p:nvSpPr>
        <p:spPr>
          <a:xfrm>
            <a:off x="8112125" y="3352800"/>
            <a:ext cx="1444625" cy="72390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A97F5A3-196D-4443-AAFD-47FC2A308328}"/>
              </a:ext>
            </a:extLst>
          </p:cNvPr>
          <p:cNvSpPr>
            <a:spLocks noGrp="1"/>
          </p:cNvSpPr>
          <p:nvPr/>
        </p:nvSpPr>
        <p:spPr>
          <a:xfrm>
            <a:off x="8169275" y="34004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окатанная / жұмыр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786FC46-8412-4751-9285-B281DA2C7532}"/>
              </a:ext>
            </a:extLst>
          </p:cNvPr>
          <p:cNvSpPr>
            <a:spLocks noGrp="1"/>
          </p:cNvSpPr>
          <p:nvPr/>
        </p:nvSpPr>
        <p:spPr>
          <a:xfrm>
            <a:off x="9556750" y="3352800"/>
            <a:ext cx="1444625" cy="72390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B826671-A5D4-4E0F-ABD2-090DBE4E74C7}"/>
              </a:ext>
            </a:extLst>
          </p:cNvPr>
          <p:cNvSpPr>
            <a:spLocks noGrp="1"/>
          </p:cNvSpPr>
          <p:nvPr/>
        </p:nvSpPr>
        <p:spPr>
          <a:xfrm>
            <a:off x="9613900" y="34004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основание / негіз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18C3B55-A185-4EF0-A7A6-AC4B35F965C2}"/>
              </a:ext>
            </a:extLst>
          </p:cNvPr>
          <p:cNvSpPr>
            <a:spLocks noGrp="1"/>
          </p:cNvSpPr>
          <p:nvPr/>
        </p:nvSpPr>
        <p:spPr>
          <a:xfrm>
            <a:off x="6667500" y="4076700"/>
            <a:ext cx="1444625" cy="723900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8E2FB75-0D1B-4633-A522-67481363E3A0}"/>
              </a:ext>
            </a:extLst>
          </p:cNvPr>
          <p:cNvSpPr>
            <a:spLocks noGrp="1"/>
          </p:cNvSpPr>
          <p:nvPr/>
        </p:nvSpPr>
        <p:spPr>
          <a:xfrm>
            <a:off x="6724650" y="41243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Песок / Құм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936B23F-C9A4-417F-B20E-E8AFB5377AE1}"/>
              </a:ext>
            </a:extLst>
          </p:cNvPr>
          <p:cNvSpPr>
            <a:spLocks noGrp="1"/>
          </p:cNvSpPr>
          <p:nvPr/>
        </p:nvSpPr>
        <p:spPr>
          <a:xfrm>
            <a:off x="8112125" y="4076700"/>
            <a:ext cx="1444625" cy="72390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C82BA7D-667A-4CEC-84A6-0EBCA1B5AD8E}"/>
              </a:ext>
            </a:extLst>
          </p:cNvPr>
          <p:cNvSpPr>
            <a:spLocks noGrp="1"/>
          </p:cNvSpPr>
          <p:nvPr/>
        </p:nvSpPr>
        <p:spPr>
          <a:xfrm>
            <a:off x="8169275" y="41243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мелкая / ұсақ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20C8345-719F-456F-B5E8-8F9B201CEC7A}"/>
              </a:ext>
            </a:extLst>
          </p:cNvPr>
          <p:cNvSpPr>
            <a:spLocks noGrp="1"/>
          </p:cNvSpPr>
          <p:nvPr/>
        </p:nvSpPr>
        <p:spPr>
          <a:xfrm>
            <a:off x="9556750" y="4076700"/>
            <a:ext cx="1444625" cy="72390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F4AD6F5-9A35-4A7F-8F0B-6C9F32B1CAEE}"/>
              </a:ext>
            </a:extLst>
          </p:cNvPr>
          <p:cNvSpPr>
            <a:spLocks noGrp="1"/>
          </p:cNvSpPr>
          <p:nvPr/>
        </p:nvSpPr>
        <p:spPr>
          <a:xfrm>
            <a:off x="9613900" y="41243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заполнение / толтыру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25064C2-2553-46FD-A2E2-29D68F899CC4}"/>
              </a:ext>
            </a:extLst>
          </p:cNvPr>
          <p:cNvSpPr>
            <a:spLocks noGrp="1"/>
          </p:cNvSpPr>
          <p:nvPr/>
        </p:nvSpPr>
        <p:spPr>
          <a:xfrm>
            <a:off x="6667500" y="4800600"/>
            <a:ext cx="1444625" cy="723900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967E6B89-CEC8-4D73-9844-9EF557FA9B22}"/>
              </a:ext>
            </a:extLst>
          </p:cNvPr>
          <p:cNvSpPr>
            <a:spLocks noGrp="1"/>
          </p:cNvSpPr>
          <p:nvPr/>
        </p:nvSpPr>
        <p:spPr>
          <a:xfrm>
            <a:off x="6724650" y="48482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Порошок / Ұнтақ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6C10394-2D04-4E9F-880F-937CFB964E16}"/>
              </a:ext>
            </a:extLst>
          </p:cNvPr>
          <p:cNvSpPr>
            <a:spLocks noGrp="1"/>
          </p:cNvSpPr>
          <p:nvPr/>
        </p:nvSpPr>
        <p:spPr>
          <a:xfrm>
            <a:off x="8112125" y="4800600"/>
            <a:ext cx="1444625" cy="72390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0AA2D11-688D-47E6-8580-2BA7F7BAC8A9}"/>
              </a:ext>
            </a:extLst>
          </p:cNvPr>
          <p:cNvSpPr>
            <a:spLocks noGrp="1"/>
          </p:cNvSpPr>
          <p:nvPr/>
        </p:nvSpPr>
        <p:spPr>
          <a:xfrm>
            <a:off x="8169275" y="48482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очень мелкая / өте ұсақ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D7625C5-531F-4E20-AFE1-A4AA3ACBE3C1}"/>
              </a:ext>
            </a:extLst>
          </p:cNvPr>
          <p:cNvSpPr>
            <a:spLocks noGrp="1"/>
          </p:cNvSpPr>
          <p:nvPr/>
        </p:nvSpPr>
        <p:spPr>
          <a:xfrm>
            <a:off x="9556750" y="4800600"/>
            <a:ext cx="1444625" cy="72390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B8CE1F1-50D4-4311-BFE8-9F646A63E079}"/>
              </a:ext>
            </a:extLst>
          </p:cNvPr>
          <p:cNvSpPr>
            <a:spLocks noGrp="1"/>
          </p:cNvSpPr>
          <p:nvPr/>
        </p:nvSpPr>
        <p:spPr>
          <a:xfrm>
            <a:off x="9613900" y="4848225"/>
            <a:ext cx="13303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плотность / тығыздық</a:t>
            </a:r>
          </a:p>
        </p:txBody>
      </p:sp>
    </p:spTree>
    <p:extLst>
      <p:ext uri="{BB962C8B-B14F-4D97-AF65-F5344CB8AC3E}">
        <p14:creationId xmlns:p14="http://schemas.microsoft.com/office/powerpoint/2010/main" val="1082522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593CB03-5E0A-4CB9-8507-905067BA96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AAF97E-3D03-42CF-81D6-8C511C2DBA58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CBEFAD7-2717-4EA1-AD70-1F0EF47FE87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7A4840E-2656-4680-A89F-C680DCA47B84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C839E82-79DA-4C46-A589-012DA0BE3713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Құрылым мен қолдану байланысы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57B2A5D-83CF-43A8-9EF5-C1B7D2E125D1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6178D7-9EA8-42E7-AF91-FD20A80CE3AD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CA17EE3-44A6-495E-B530-9878BB5A4D5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A28565B-8456-43B4-8730-8A73B4301A46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Прочная плотная порода подходит для нагруженных слоёв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Пористая порода требует проверки водо- и морозостойкости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Слабые включения снижают однородность партии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Форма и шероховатость зерна влияют на сцепление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F5C7F3C-B494-4C6D-BB70-4D2ACE04E0B0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Берік тығыз жыныс жүктемелі қабаттарға жарайды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Кеуекті жыныс суға және аязға төзімділік сынағын қажет 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Әлсіз қосындылар партия біртектілігін төмендетеді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Түйір пішіні мен кедір-бұдырлығы ілінісуге әсер 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94E9FB8-A7C7-4E5F-8693-FB093830E581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896EBC2-32E8-4470-A13D-CD8B786570CB}"/>
              </a:ext>
            </a:extLst>
          </p:cNvPr>
          <p:cNvSpPr>
            <a:spLocks noGrp="1"/>
          </p:cNvSpPr>
          <p:nvPr/>
        </p:nvSpPr>
        <p:spPr>
          <a:xfrm>
            <a:off x="7239000" y="2095500"/>
            <a:ext cx="3143250" cy="1143000"/>
          </a:xfrm>
          <a:prstGeom prst="roundRect">
            <a:avLst>
              <a:gd name="adj" fmla="val 6667"/>
            </a:avLst>
          </a:prstGeom>
          <a:solidFill>
            <a:srgbClr val="438A5E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A642F2F-5A1B-43AC-A756-26FB5AA72910}"/>
              </a:ext>
            </a:extLst>
          </p:cNvPr>
          <p:cNvSpPr>
            <a:spLocks noGrp="1"/>
          </p:cNvSpPr>
          <p:nvPr/>
        </p:nvSpPr>
        <p:spPr>
          <a:xfrm>
            <a:off x="7429500" y="2333625"/>
            <a:ext cx="2762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СОСТАВ + СТРУКТУРА</a:t>
            </a:r>
          </a:p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ҚҰРАМ + ҚҰРЫЛЫМ</a:t>
            </a:r>
          </a:p>
        </p:txBody>
      </p:sp>
      <p:sp>
        <p:nvSpPr>
          <p:cNvPr id="14" name="Стрелка вниз 13">
            <a:extLst>
              <a:ext uri="{FF2B5EF4-FFF2-40B4-BE49-F238E27FC236}">
                <a16:creationId xmlns:a16="http://schemas.microsoft.com/office/drawing/2014/main" id="{A0DDF1C8-A2E3-41F1-BC5D-8CBD24AF1814}"/>
              </a:ext>
            </a:extLst>
          </p:cNvPr>
          <p:cNvSpPr>
            <a:spLocks noGrp="1"/>
          </p:cNvSpPr>
          <p:nvPr/>
        </p:nvSpPr>
        <p:spPr>
          <a:xfrm>
            <a:off x="8572500" y="3381375"/>
            <a:ext cx="476250" cy="523875"/>
          </a:xfrm>
          <a:prstGeom prst="downArrow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7B4F481-95CC-4E4E-9DDD-429EA0C9309E}"/>
              </a:ext>
            </a:extLst>
          </p:cNvPr>
          <p:cNvSpPr>
            <a:spLocks noGrp="1"/>
          </p:cNvSpPr>
          <p:nvPr/>
        </p:nvSpPr>
        <p:spPr>
          <a:xfrm>
            <a:off x="7239000" y="4095750"/>
            <a:ext cx="3143250" cy="952500"/>
          </a:xfrm>
          <a:prstGeom prst="roundRect">
            <a:avLst>
              <a:gd name="adj" fmla="val 8000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FB01F21-130B-4D55-89D6-270E44FDE90D}"/>
              </a:ext>
            </a:extLst>
          </p:cNvPr>
          <p:cNvSpPr>
            <a:spLocks noGrp="1"/>
          </p:cNvSpPr>
          <p:nvPr/>
        </p:nvSpPr>
        <p:spPr>
          <a:xfrm>
            <a:off x="7429500" y="4286250"/>
            <a:ext cx="2762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ОБЛАСТЬ ПРИМЕНЕНИЯ</a:t>
            </a:r>
          </a:p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ҚОЛДАНУ САЛАСЫ</a:t>
            </a:r>
          </a:p>
        </p:txBody>
      </p:sp>
    </p:spTree>
    <p:extLst>
      <p:ext uri="{BB962C8B-B14F-4D97-AF65-F5344CB8AC3E}">
        <p14:creationId xmlns:p14="http://schemas.microsoft.com/office/powerpoint/2010/main" val="307440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935FBD1-9587-48E4-BB24-1EF9047FE5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3BF652-AD2A-417D-AE51-81A14DD5166B}"/>
              </a:ext>
            </a:extLst>
          </p:cNvPr>
          <p:cNvSpPr>
            <a:spLocks noGrp="1"/>
          </p:cNvSpPr>
          <p:nvPr/>
        </p:nvSpPr>
        <p:spPr>
          <a:xfrm>
            <a:off x="704850" y="85725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kk-KZ" sz="1500" b="1" dirty="0" smtClean="0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3-тақырып</a:t>
            </a:r>
            <a:endParaRPr sz="1500" b="1" dirty="0">
              <a:solidFill>
                <a:srgbClr val="64CCC5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8BCABD-1DDE-40C5-AF9D-2D4A59B2D953}"/>
              </a:ext>
            </a:extLst>
          </p:cNvPr>
          <p:cNvSpPr>
            <a:spLocks noGrp="1"/>
          </p:cNvSpPr>
          <p:nvPr/>
        </p:nvSpPr>
        <p:spPr>
          <a:xfrm>
            <a:off x="704850" y="152400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Добыча и переработка горных пород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0CD20C-B37B-4664-967A-4BA1C96D79BA}"/>
              </a:ext>
            </a:extLst>
          </p:cNvPr>
          <p:cNvSpPr>
            <a:spLocks noGrp="1"/>
          </p:cNvSpPr>
          <p:nvPr/>
        </p:nvSpPr>
        <p:spPr>
          <a:xfrm>
            <a:off x="704850" y="2571750"/>
            <a:ext cx="99060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2250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Тау</a:t>
            </a:r>
            <a:r>
              <a:rPr sz="32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жыныстарын</a:t>
            </a:r>
            <a:r>
              <a:rPr sz="32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өндіру</a:t>
            </a:r>
            <a:r>
              <a:rPr sz="32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32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32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өңдеу</a:t>
            </a:r>
            <a:endParaRPr sz="3200" b="1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66AD41-FBC0-4B8B-B5C8-4C59D3255374}"/>
              </a:ext>
            </a:extLst>
          </p:cNvPr>
          <p:cNvSpPr>
            <a:spLocks noGrp="1"/>
          </p:cNvSpPr>
          <p:nvPr/>
        </p:nvSpPr>
        <p:spPr>
          <a:xfrm>
            <a:off x="704850" y="3952875"/>
            <a:ext cx="8763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dirty="0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Массивтен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фракцияланған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толтырғышқа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дейін</a:t>
            </a:r>
            <a:endParaRPr sz="1650" b="0" dirty="0">
              <a:solidFill>
                <a:srgbClr val="C7D8E2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C640E94-0192-40D4-A9FD-CEB7591E6D44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5387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4FF700C-B640-468A-B545-FE556FDB59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57EC84-B3C9-4814-A09E-71A875ED3567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C4C06B7-EED0-4777-87B1-4E7C4D2FA7A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E88119-497C-40BE-B2D9-47B752A8BEC0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C3B204-159F-4173-9C57-ECA5BE8591F4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Кен орнын игеру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AF9C1A-CEFC-4AA8-A548-0A875465B13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12DFAC9-4DD9-4FAA-99DC-051086808F15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8C32B9E-6286-49AF-8CC2-7944385E547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F42B386-BFBD-46EB-AC71-72921B45879D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Геологическая разведка оценивает запасы и качество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Вскрышные работы открывают полезную толщу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Система разработки задаёт порядок движения фронта работ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Контроль качества начинается в забое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9A02A45-BE3C-45B9-857A-10431F49EA1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Геологиялық барлау қор мен сапаны бағалайды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Аршу жұмыстары пайдалы қабатты ашады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Игеру жүйесі жұмыс фронтының қозғалыс тәртібін анықтайды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Сапаны бақылау кенжарда басталады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C85DF96-B907-41F1-AE67-48E43A9FFAE1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51F44993-95B2-4DED-97E2-CEE8ED7964FF}"/>
              </a:ext>
            </a:extLst>
          </p:cNvPr>
          <p:cNvSpPr>
            <a:spLocks noGrp="1"/>
          </p:cNvSpPr>
          <p:nvPr/>
        </p:nvSpPr>
        <p:spPr>
          <a:xfrm>
            <a:off x="666750" y="466725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953A2B0-1737-4C2D-8BF6-1F622CED3BD7}"/>
              </a:ext>
            </a:extLst>
          </p:cNvPr>
          <p:cNvSpPr>
            <a:spLocks noGrp="1"/>
          </p:cNvSpPr>
          <p:nvPr/>
        </p:nvSpPr>
        <p:spPr>
          <a:xfrm>
            <a:off x="742950" y="476250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РАЗВЕДКА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БАРЛАУ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F77D8769-AC4A-4758-954E-81D103DA44AB}"/>
              </a:ext>
            </a:extLst>
          </p:cNvPr>
          <p:cNvSpPr>
            <a:spLocks noGrp="1"/>
          </p:cNvSpPr>
          <p:nvPr/>
        </p:nvSpPr>
        <p:spPr>
          <a:xfrm>
            <a:off x="3138488" y="487680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020AFC87-D3E4-486E-9F94-D70481F1C3F6}"/>
              </a:ext>
            </a:extLst>
          </p:cNvPr>
          <p:cNvSpPr>
            <a:spLocks noGrp="1"/>
          </p:cNvSpPr>
          <p:nvPr/>
        </p:nvSpPr>
        <p:spPr>
          <a:xfrm>
            <a:off x="3281363" y="466725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FA9650F-E649-4EAF-A01F-AEE877029FCC}"/>
              </a:ext>
            </a:extLst>
          </p:cNvPr>
          <p:cNvSpPr>
            <a:spLocks noGrp="1"/>
          </p:cNvSpPr>
          <p:nvPr/>
        </p:nvSpPr>
        <p:spPr>
          <a:xfrm>
            <a:off x="3357563" y="476250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ВСКРЫША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АРШУ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4A17DD85-5AAE-4784-9384-221AB7FAF3C3}"/>
              </a:ext>
            </a:extLst>
          </p:cNvPr>
          <p:cNvSpPr>
            <a:spLocks noGrp="1"/>
          </p:cNvSpPr>
          <p:nvPr/>
        </p:nvSpPr>
        <p:spPr>
          <a:xfrm>
            <a:off x="5753100" y="487680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B33633F-D5B9-4553-A66B-0CFD4A0CB714}"/>
              </a:ext>
            </a:extLst>
          </p:cNvPr>
          <p:cNvSpPr>
            <a:spLocks noGrp="1"/>
          </p:cNvSpPr>
          <p:nvPr/>
        </p:nvSpPr>
        <p:spPr>
          <a:xfrm>
            <a:off x="5895975" y="466725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6F37EB9-AADB-4008-B7C8-B8A95A4D840E}"/>
              </a:ext>
            </a:extLst>
          </p:cNvPr>
          <p:cNvSpPr>
            <a:spLocks noGrp="1"/>
          </p:cNvSpPr>
          <p:nvPr/>
        </p:nvSpPr>
        <p:spPr>
          <a:xfrm>
            <a:off x="5972175" y="476250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ДОБЫЧА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ӨНДІРУ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6CB69E3A-0018-4354-9AD1-5776C2159684}"/>
              </a:ext>
            </a:extLst>
          </p:cNvPr>
          <p:cNvSpPr>
            <a:spLocks noGrp="1"/>
          </p:cNvSpPr>
          <p:nvPr/>
        </p:nvSpPr>
        <p:spPr>
          <a:xfrm>
            <a:off x="8367713" y="487680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74E85E26-A379-4D3C-BDCD-74B844B68B5A}"/>
              </a:ext>
            </a:extLst>
          </p:cNvPr>
          <p:cNvSpPr>
            <a:spLocks noGrp="1"/>
          </p:cNvSpPr>
          <p:nvPr/>
        </p:nvSpPr>
        <p:spPr>
          <a:xfrm>
            <a:off x="8510588" y="466725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D3057D4-14ED-4C44-82BF-7B73B90F32E9}"/>
              </a:ext>
            </a:extLst>
          </p:cNvPr>
          <p:cNvSpPr>
            <a:spLocks noGrp="1"/>
          </p:cNvSpPr>
          <p:nvPr/>
        </p:nvSpPr>
        <p:spPr>
          <a:xfrm>
            <a:off x="8586788" y="476250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КОНТРОЛЬ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</a:p>
        </p:txBody>
      </p:sp>
    </p:spTree>
    <p:extLst>
      <p:ext uri="{BB962C8B-B14F-4D97-AF65-F5344CB8AC3E}">
        <p14:creationId xmlns:p14="http://schemas.microsoft.com/office/powerpoint/2010/main" val="434322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8D4EFCC-073C-4171-B894-4DE44C0854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57A9B1-9F25-4A0A-A4C6-AF201070AE48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1145FD-E707-4012-A344-351F3A08080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BAED0DE-4D46-4F7D-8AF4-7915962F5F70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77DBED-A2B2-4998-906B-3FF0EC37BB49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Жынысты массивтен ажырату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3367D35-1713-4BE8-9B1A-ED1941B68291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9156DA6-2ADA-406A-BC34-4920F22C3390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989CA4-D1EF-4466-8720-0B359E18BE6D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906218-B82D-48C4-BE96-D4A130032D88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Рыхлые породы разрабатывают землеройными машинами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Крепкие породы предварительно разрушают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Размер куска влияет на погрузку и первичное дробление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Избыточное разрушение увеличивает выход мелочи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E987BAE-8715-4416-AC1F-52EF3F1EA256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Борпылдақ жыныстар жер қазу машиналарымен өндіріледі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Қатты жыныстар алдын ала бұзылады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Кесек өлшемі тиеу мен бастапқы ұсақтауға әсер 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Шамадан тыс бұзу ұсақ фракция шығымын арттырады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4ED891-4DD6-4606-8D60-470A9348E91D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0B47D69-C005-40E3-8E9D-76FBDDDA6093}"/>
              </a:ext>
            </a:extLst>
          </p:cNvPr>
          <p:cNvSpPr>
            <a:spLocks noGrp="1"/>
          </p:cNvSpPr>
          <p:nvPr/>
        </p:nvSpPr>
        <p:spPr>
          <a:xfrm>
            <a:off x="7143750" y="2381250"/>
            <a:ext cx="3429000" cy="1714500"/>
          </a:xfrm>
          <a:prstGeom prst="rect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EDA6833D-560C-4AD2-9013-FC7A82DD0436}"/>
              </a:ext>
            </a:extLst>
          </p:cNvPr>
          <p:cNvSpPr>
            <a:spLocks noGrp="1"/>
          </p:cNvSpPr>
          <p:nvPr/>
        </p:nvSpPr>
        <p:spPr>
          <a:xfrm>
            <a:off x="7334250" y="2619375"/>
            <a:ext cx="381000" cy="3810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F025672-F84F-4B12-AB9F-CD6DC16CD293}"/>
              </a:ext>
            </a:extLst>
          </p:cNvPr>
          <p:cNvSpPr>
            <a:spLocks noGrp="1"/>
          </p:cNvSpPr>
          <p:nvPr/>
        </p:nvSpPr>
        <p:spPr>
          <a:xfrm>
            <a:off x="7953375" y="2619375"/>
            <a:ext cx="381000" cy="3810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AD4A0EF-5CDB-4CF1-9CDB-C20B2DD3335B}"/>
              </a:ext>
            </a:extLst>
          </p:cNvPr>
          <p:cNvSpPr>
            <a:spLocks noGrp="1"/>
          </p:cNvSpPr>
          <p:nvPr/>
        </p:nvSpPr>
        <p:spPr>
          <a:xfrm>
            <a:off x="8572500" y="2619375"/>
            <a:ext cx="381000" cy="3810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75DC71A-B871-4FE8-AD40-185D8848E490}"/>
              </a:ext>
            </a:extLst>
          </p:cNvPr>
          <p:cNvSpPr>
            <a:spLocks noGrp="1"/>
          </p:cNvSpPr>
          <p:nvPr/>
        </p:nvSpPr>
        <p:spPr>
          <a:xfrm>
            <a:off x="9191625" y="2619375"/>
            <a:ext cx="381000" cy="3810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0BBA00A-78E9-4200-B89C-D9C65C8C7DB4}"/>
              </a:ext>
            </a:extLst>
          </p:cNvPr>
          <p:cNvSpPr>
            <a:spLocks noGrp="1"/>
          </p:cNvSpPr>
          <p:nvPr/>
        </p:nvSpPr>
        <p:spPr>
          <a:xfrm>
            <a:off x="9810750" y="2619375"/>
            <a:ext cx="381000" cy="3810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18DD02C1-9FA4-475F-83D6-F9EC1DBDAFEF}"/>
              </a:ext>
            </a:extLst>
          </p:cNvPr>
          <p:cNvSpPr>
            <a:spLocks noGrp="1"/>
          </p:cNvSpPr>
          <p:nvPr/>
        </p:nvSpPr>
        <p:spPr>
          <a:xfrm>
            <a:off x="7334250" y="3333750"/>
            <a:ext cx="381000" cy="3810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434437E0-A5C3-416E-B0A8-A7ED3C83F8A5}"/>
              </a:ext>
            </a:extLst>
          </p:cNvPr>
          <p:cNvSpPr>
            <a:spLocks noGrp="1"/>
          </p:cNvSpPr>
          <p:nvPr/>
        </p:nvSpPr>
        <p:spPr>
          <a:xfrm>
            <a:off x="7953375" y="3333750"/>
            <a:ext cx="381000" cy="3810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090284D-FB5A-4350-B58F-FEFB4EBE55A2}"/>
              </a:ext>
            </a:extLst>
          </p:cNvPr>
          <p:cNvSpPr>
            <a:spLocks noGrp="1"/>
          </p:cNvSpPr>
          <p:nvPr/>
        </p:nvSpPr>
        <p:spPr>
          <a:xfrm>
            <a:off x="8572500" y="3333750"/>
            <a:ext cx="381000" cy="3810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A3A1125-3F9C-46B3-ABE3-F25D1E8AE75E}"/>
              </a:ext>
            </a:extLst>
          </p:cNvPr>
          <p:cNvSpPr>
            <a:spLocks noGrp="1"/>
          </p:cNvSpPr>
          <p:nvPr/>
        </p:nvSpPr>
        <p:spPr>
          <a:xfrm>
            <a:off x="9191625" y="3333750"/>
            <a:ext cx="381000" cy="381000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F68F1A4-FD61-4AD6-843D-2104C0C828C3}"/>
              </a:ext>
            </a:extLst>
          </p:cNvPr>
          <p:cNvSpPr>
            <a:spLocks noGrp="1"/>
          </p:cNvSpPr>
          <p:nvPr/>
        </p:nvSpPr>
        <p:spPr>
          <a:xfrm>
            <a:off x="9810750" y="3333750"/>
            <a:ext cx="381000" cy="3810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4622291-E170-4E97-9E73-96B5A56916B1}"/>
              </a:ext>
            </a:extLst>
          </p:cNvPr>
          <p:cNvSpPr>
            <a:spLocks noGrp="1"/>
          </p:cNvSpPr>
          <p:nvPr/>
        </p:nvSpPr>
        <p:spPr>
          <a:xfrm>
            <a:off x="7334250" y="4429125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размер куска / кесек өлшемі</a:t>
            </a:r>
          </a:p>
        </p:txBody>
      </p:sp>
    </p:spTree>
    <p:extLst>
      <p:ext uri="{BB962C8B-B14F-4D97-AF65-F5344CB8AC3E}">
        <p14:creationId xmlns:p14="http://schemas.microsoft.com/office/powerpoint/2010/main" val="35472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41066F1-DBA5-4999-8652-865086D6B4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10956F-0DAD-4603-9DB2-7A613A46FA92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CFBFE0C-848B-40F9-A4B2-475AF99F1B1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9CB44AA-E1E5-45B1-9C1B-C282B076F3CB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A8A8F50-E072-4380-B4B3-E4ECE0538185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Өңдеудің технологиялық сұлбасы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799791-E0E1-47AD-9058-B59B499AD393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CD1A6B0-F963-4C50-89E3-8476DB5E0D01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2106C8-E2F9-47ED-A4AE-FBD4F1F6B14F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E75CB5F-06FD-4E23-938B-210B0FBDAD63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Приёмный бункер обеспечивает равномерную подачу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Дробление выполняют в несколько стадий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Грохочение разделяет материал по крупности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Возврат крупного продукта создаёт замкнутый цикл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4F410E1-9909-44C7-832E-FCEA2C2FCD8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Қабылдау бункері материалды біркелкі береді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Ұсақтау бірнеше сатыда орындалады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Елеу материалды ірілігі бойынша бөледі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Ірі өнімді қайтару тұйық цикл жасайды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863BEDC-2470-4290-B683-FE0000A588CA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AC9CA3B-DAC4-45EB-BB51-D77D5EFE8136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988613D-674D-4DDD-9B60-664507D79A58}"/>
              </a:ext>
            </a:extLst>
          </p:cNvPr>
          <p:cNvSpPr>
            <a:spLocks noGrp="1"/>
          </p:cNvSpPr>
          <p:nvPr/>
        </p:nvSpPr>
        <p:spPr>
          <a:xfrm>
            <a:off x="742950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БУНКЕР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БУНКЕР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6A629F77-577D-45C6-AF71-E6655816FDED}"/>
              </a:ext>
            </a:extLst>
          </p:cNvPr>
          <p:cNvSpPr>
            <a:spLocks noGrp="1"/>
          </p:cNvSpPr>
          <p:nvPr/>
        </p:nvSpPr>
        <p:spPr>
          <a:xfrm>
            <a:off x="3138488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EFC4F388-C156-46DB-A7A3-BBE395D24029}"/>
              </a:ext>
            </a:extLst>
          </p:cNvPr>
          <p:cNvSpPr>
            <a:spLocks noGrp="1"/>
          </p:cNvSpPr>
          <p:nvPr/>
        </p:nvSpPr>
        <p:spPr>
          <a:xfrm>
            <a:off x="3281363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F8A2271-72F5-4177-BB58-6B55DCFEBF44}"/>
              </a:ext>
            </a:extLst>
          </p:cNvPr>
          <p:cNvSpPr>
            <a:spLocks noGrp="1"/>
          </p:cNvSpPr>
          <p:nvPr/>
        </p:nvSpPr>
        <p:spPr>
          <a:xfrm>
            <a:off x="3357563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ДРОБИЛКА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ҰСАҚТАҒЫШ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543AE33E-8CB8-4BDC-9D52-59B3C6B77169}"/>
              </a:ext>
            </a:extLst>
          </p:cNvPr>
          <p:cNvSpPr>
            <a:spLocks noGrp="1"/>
          </p:cNvSpPr>
          <p:nvPr/>
        </p:nvSpPr>
        <p:spPr>
          <a:xfrm>
            <a:off x="5753100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91BDB750-07DF-4F76-8BE3-78ABDB55AD58}"/>
              </a:ext>
            </a:extLst>
          </p:cNvPr>
          <p:cNvSpPr>
            <a:spLocks noGrp="1"/>
          </p:cNvSpPr>
          <p:nvPr/>
        </p:nvSpPr>
        <p:spPr>
          <a:xfrm>
            <a:off x="5895975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A24CAD2-0CF2-4D16-80CE-DDA112EA32FD}"/>
              </a:ext>
            </a:extLst>
          </p:cNvPr>
          <p:cNvSpPr>
            <a:spLocks noGrp="1"/>
          </p:cNvSpPr>
          <p:nvPr/>
        </p:nvSpPr>
        <p:spPr>
          <a:xfrm>
            <a:off x="5972175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ГРОХОТ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ЕЛЕК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61B4605A-6F6D-4CD0-976A-A6F149F1CCB5}"/>
              </a:ext>
            </a:extLst>
          </p:cNvPr>
          <p:cNvSpPr>
            <a:spLocks noGrp="1"/>
          </p:cNvSpPr>
          <p:nvPr/>
        </p:nvSpPr>
        <p:spPr>
          <a:xfrm>
            <a:off x="8367713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455314EB-3AF6-4223-9A83-36ED2735CB20}"/>
              </a:ext>
            </a:extLst>
          </p:cNvPr>
          <p:cNvSpPr>
            <a:spLocks noGrp="1"/>
          </p:cNvSpPr>
          <p:nvPr/>
        </p:nvSpPr>
        <p:spPr>
          <a:xfrm>
            <a:off x="8510588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73A38EB-4620-4F9A-9E86-92434D04AEDC}"/>
              </a:ext>
            </a:extLst>
          </p:cNvPr>
          <p:cNvSpPr>
            <a:spLocks noGrp="1"/>
          </p:cNvSpPr>
          <p:nvPr/>
        </p:nvSpPr>
        <p:spPr>
          <a:xfrm>
            <a:off x="8586788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ФРАКЦИИ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ФРАКЦИЯЛАР</a:t>
            </a:r>
          </a:p>
        </p:txBody>
      </p:sp>
    </p:spTree>
    <p:extLst>
      <p:ext uri="{BB962C8B-B14F-4D97-AF65-F5344CB8AC3E}">
        <p14:creationId xmlns:p14="http://schemas.microsoft.com/office/powerpoint/2010/main" val="176326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45FEC99-9B78-4610-8AAD-F6F1D159F2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DDFD0A-F37A-4DD3-8DB9-085A1AFCB923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DB6AB7-E84A-4867-9EDE-E8BAB615BD6E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A34BA7D-6DDD-414F-9174-D49C363CB2D3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472D838-777F-4364-B92C-B14211EC7239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Ұсақтау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86D060-BFD7-4DE9-8587-4C04816AB32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B67092-5250-4DA9-AD88-E6743E55F0BE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B2BEB7D-EAB0-47E0-8963-BF882A627B13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EDDC181-AF09-47AA-994E-B025E29C461A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Щековые дробилки применяют на первичной стадии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Конусные дробилки формируют продукт средней и мелкой крупности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Ударное дробление улучшает форму, но повышает износ оборудования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Степень дробления связывает размеры питания и продукта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8C4132D-BB42-4722-BA3C-5CCD6B2A1B25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 fontScale="99825"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Жақты ұсақтағыштар бастапқы сатыда қолданылады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Конусты ұсақтағыштар орта және ұсақ өнім қалыптастырады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Соққылы ұсақтау пішінді жақсартады, бірақ жабдық тозуын арттырады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Ұсақтау дәрежесі бастапқы және өнім өлшемдерін байланыстырады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8E3A0B6-B642-44CE-8501-B00AD365F1ED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B6AA01C-C400-459E-96D1-A571CFDDB981}"/>
              </a:ext>
            </a:extLst>
          </p:cNvPr>
          <p:cNvSpPr>
            <a:spLocks noGrp="1"/>
          </p:cNvSpPr>
          <p:nvPr/>
        </p:nvSpPr>
        <p:spPr>
          <a:xfrm>
            <a:off x="7239000" y="2190750"/>
            <a:ext cx="3143250" cy="51435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EDDF2A3-74B7-44D8-A818-CA429834FB25}"/>
              </a:ext>
            </a:extLst>
          </p:cNvPr>
          <p:cNvSpPr>
            <a:spLocks noGrp="1"/>
          </p:cNvSpPr>
          <p:nvPr/>
        </p:nvSpPr>
        <p:spPr>
          <a:xfrm>
            <a:off x="7239000" y="2190750"/>
            <a:ext cx="3143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 = Dmax / dmax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2D7827-0D39-44D1-BFAD-DEE5ABD067F4}"/>
              </a:ext>
            </a:extLst>
          </p:cNvPr>
          <p:cNvSpPr>
            <a:spLocks noGrp="1"/>
          </p:cNvSpPr>
          <p:nvPr/>
        </p:nvSpPr>
        <p:spPr>
          <a:xfrm>
            <a:off x="7239000" y="3000375"/>
            <a:ext cx="3143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2450" lnSpcReduction="20000"/>
          </a:bodyPr>
          <a:lstStyle/>
          <a:p>
            <a:pPr algn="ctr">
              <a:defRPr sz="1425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степень дробления / ұсақтау дәрежесі</a:t>
            </a:r>
          </a:p>
        </p:txBody>
      </p:sp>
    </p:spTree>
    <p:extLst>
      <p:ext uri="{BB962C8B-B14F-4D97-AF65-F5344CB8AC3E}">
        <p14:creationId xmlns:p14="http://schemas.microsoft.com/office/powerpoint/2010/main" val="432461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3B0085E-794C-44ED-B966-11D74A546C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8ADA-00D7-47F3-A2DE-19602B812E9C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398486-969A-46FA-A936-DF051B3DBD9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0A53C5-AFC9-480F-B8DA-0CD7CD320249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7063D1-F1E3-4389-A72A-D7BD904A9421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Елеу және фракциялау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BFC8744-7F8A-464A-945D-8FA17F97216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76B09F2-F9A7-4DB4-8E6B-DEECD09F94EB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9B80B92-4BCF-4860-AE9D-863277F44EFC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115E7B5-0676-4902-B38E-523735F2E212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Сита разделяют поток по заданным размерам отверстий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Эффективность зависит от влажности и формы зерна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Фракционный состав влияет на плотность минеральной смеси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Промывка удаляет пыль и глинистые частицы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FC2B2BE-0D14-4BFE-B75E-E4AD23903AC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Електер ағынды берілген саңылау өлшемдері бойынша бөледі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Тиімділік ылғалдылық пен түйір пішініне тәуелді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Фракциялық құрам минералдық қоспа тығыздығына әсер 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Жуу шаң мен сазды бөлшектерді кетіреді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00C881B-148D-4177-AF21-08FC3CD8DCC0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Трапеция 11">
            <a:extLst>
              <a:ext uri="{FF2B5EF4-FFF2-40B4-BE49-F238E27FC236}">
                <a16:creationId xmlns:a16="http://schemas.microsoft.com/office/drawing/2014/main" id="{77DD81E5-FC9A-4A7D-B4CF-F05B8DBF6B51}"/>
              </a:ext>
            </a:extLst>
          </p:cNvPr>
          <p:cNvSpPr>
            <a:spLocks noGrp="1"/>
          </p:cNvSpPr>
          <p:nvPr/>
        </p:nvSpPr>
        <p:spPr>
          <a:xfrm>
            <a:off x="7524750" y="2095500"/>
            <a:ext cx="2476500" cy="457200"/>
          </a:xfrm>
          <a:prstGeom prst="trapezoid">
            <a:avLst/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7805B3-1D1C-471A-82D8-6325782CB32F}"/>
              </a:ext>
            </a:extLst>
          </p:cNvPr>
          <p:cNvSpPr>
            <a:spLocks noGrp="1"/>
          </p:cNvSpPr>
          <p:nvPr/>
        </p:nvSpPr>
        <p:spPr>
          <a:xfrm>
            <a:off x="7810500" y="2171700"/>
            <a:ext cx="190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&gt;20 мм</a:t>
            </a:r>
          </a:p>
        </p:txBody>
      </p:sp>
      <p:sp>
        <p:nvSpPr>
          <p:cNvPr id="14" name="Трапеция 13">
            <a:extLst>
              <a:ext uri="{FF2B5EF4-FFF2-40B4-BE49-F238E27FC236}">
                <a16:creationId xmlns:a16="http://schemas.microsoft.com/office/drawing/2014/main" id="{85BDB7EF-05D1-42EF-ACFB-3DDD848DA466}"/>
              </a:ext>
            </a:extLst>
          </p:cNvPr>
          <p:cNvSpPr>
            <a:spLocks noGrp="1"/>
          </p:cNvSpPr>
          <p:nvPr/>
        </p:nvSpPr>
        <p:spPr>
          <a:xfrm>
            <a:off x="7786688" y="2857500"/>
            <a:ext cx="1952625" cy="457200"/>
          </a:xfrm>
          <a:prstGeom prst="trapezoid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528B1CF-FDEE-4922-9093-9ACEDA73F72E}"/>
              </a:ext>
            </a:extLst>
          </p:cNvPr>
          <p:cNvSpPr>
            <a:spLocks noGrp="1"/>
          </p:cNvSpPr>
          <p:nvPr/>
        </p:nvSpPr>
        <p:spPr>
          <a:xfrm>
            <a:off x="7810500" y="2933700"/>
            <a:ext cx="190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10–20 мм</a:t>
            </a:r>
          </a:p>
        </p:txBody>
      </p:sp>
      <p:sp>
        <p:nvSpPr>
          <p:cNvPr id="16" name="Трапеция 15">
            <a:extLst>
              <a:ext uri="{FF2B5EF4-FFF2-40B4-BE49-F238E27FC236}">
                <a16:creationId xmlns:a16="http://schemas.microsoft.com/office/drawing/2014/main" id="{8FD89198-BE46-4E7C-B3EB-F8F01DC96C8E}"/>
              </a:ext>
            </a:extLst>
          </p:cNvPr>
          <p:cNvSpPr>
            <a:spLocks noGrp="1"/>
          </p:cNvSpPr>
          <p:nvPr/>
        </p:nvSpPr>
        <p:spPr>
          <a:xfrm>
            <a:off x="8048625" y="3619500"/>
            <a:ext cx="1428750" cy="457200"/>
          </a:xfrm>
          <a:prstGeom prst="trapezoid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D5BF62D-20A3-4569-A8F3-9D25B2B5F18B}"/>
              </a:ext>
            </a:extLst>
          </p:cNvPr>
          <p:cNvSpPr>
            <a:spLocks noGrp="1"/>
          </p:cNvSpPr>
          <p:nvPr/>
        </p:nvSpPr>
        <p:spPr>
          <a:xfrm>
            <a:off x="7810500" y="3695700"/>
            <a:ext cx="190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5–10 мм</a:t>
            </a:r>
          </a:p>
        </p:txBody>
      </p:sp>
      <p:sp>
        <p:nvSpPr>
          <p:cNvPr id="18" name="Трапеция 17">
            <a:extLst>
              <a:ext uri="{FF2B5EF4-FFF2-40B4-BE49-F238E27FC236}">
                <a16:creationId xmlns:a16="http://schemas.microsoft.com/office/drawing/2014/main" id="{C4A764E0-6E60-4229-A83E-9F8B49258E8A}"/>
              </a:ext>
            </a:extLst>
          </p:cNvPr>
          <p:cNvSpPr>
            <a:spLocks noGrp="1"/>
          </p:cNvSpPr>
          <p:nvPr/>
        </p:nvSpPr>
        <p:spPr>
          <a:xfrm>
            <a:off x="8310563" y="4381500"/>
            <a:ext cx="904875" cy="457200"/>
          </a:xfrm>
          <a:prstGeom prst="trapezoid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ED4D62D-08A4-43A7-926C-5592A10D63E3}"/>
              </a:ext>
            </a:extLst>
          </p:cNvPr>
          <p:cNvSpPr>
            <a:spLocks noGrp="1"/>
          </p:cNvSpPr>
          <p:nvPr/>
        </p:nvSpPr>
        <p:spPr>
          <a:xfrm>
            <a:off x="7810500" y="4457700"/>
            <a:ext cx="1905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0–5 мм</a:t>
            </a:r>
          </a:p>
        </p:txBody>
      </p:sp>
    </p:spTree>
    <p:extLst>
      <p:ext uri="{BB962C8B-B14F-4D97-AF65-F5344CB8AC3E}">
        <p14:creationId xmlns:p14="http://schemas.microsoft.com/office/powerpoint/2010/main" val="185452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5E6CC30-3A93-4EDB-A641-2B7E343AB9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1F5F00-2B4A-4780-A118-D6336B578325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256FEE-B097-4BBF-83A6-FC61A4F6443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B23BEEE-EAE9-4E5D-A5D6-B39483D686A1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4EBA24-A2DF-4BD9-9B97-B93796EAA0A8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Түйір пішіні мен түйірлік құрам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1173FC3-2605-446E-B058-CC5F63481D4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9167FE1-0FF6-4FF6-9591-19A17E169EC8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44F0615-B356-4C0C-BB24-1CF5D822AFE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5F11A5F-1720-4B17-AE82-67F01B8C7D6B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Кубовидные зёрна формируют устойчивый скелет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Лещадные и игловатые зёрна легче разрушаются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Непрерывный состав уменьшает объём пустот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Избыток мелочи повышает потребность во вяжущем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799680-898E-46DB-8156-98A19E533EE8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Текше тәрізді түйірлер тұрақты қаңқа құрады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Жалпақ және ине тәрізді түйірлер оңай бұзылады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Үздіксіз құрам қуыстар көлемін азайтады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Ұсақ бөлшек артық болса, тұтқырғыш қажеттілігі өседі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0CFDCF-FD29-4148-88D3-643ECAD50F9A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9E5E63C-936E-474E-8A43-328972141896}"/>
              </a:ext>
            </a:extLst>
          </p:cNvPr>
          <p:cNvSpPr>
            <a:spLocks noGrp="1"/>
          </p:cNvSpPr>
          <p:nvPr/>
        </p:nvSpPr>
        <p:spPr>
          <a:xfrm>
            <a:off x="7239000" y="2333625"/>
            <a:ext cx="685800" cy="685800"/>
          </a:xfrm>
          <a:prstGeom prst="rect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753DDA5-4210-4B5A-A772-0BB6BF131A1C}"/>
              </a:ext>
            </a:extLst>
          </p:cNvPr>
          <p:cNvSpPr>
            <a:spLocks noGrp="1"/>
          </p:cNvSpPr>
          <p:nvPr/>
        </p:nvSpPr>
        <p:spPr>
          <a:xfrm>
            <a:off x="8382000" y="2524125"/>
            <a:ext cx="1428750" cy="304800"/>
          </a:xfrm>
          <a:prstGeom prst="rect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CB291DD-7CDD-49D4-8CBD-681851EB0481}"/>
              </a:ext>
            </a:extLst>
          </p:cNvPr>
          <p:cNvSpPr>
            <a:spLocks noGrp="1"/>
          </p:cNvSpPr>
          <p:nvPr/>
        </p:nvSpPr>
        <p:spPr>
          <a:xfrm>
            <a:off x="7524750" y="3667125"/>
            <a:ext cx="666750" cy="238125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98315B6-208D-4557-8AF4-4B0489A48F3F}"/>
              </a:ext>
            </a:extLst>
          </p:cNvPr>
          <p:cNvSpPr>
            <a:spLocks noGrp="1"/>
          </p:cNvSpPr>
          <p:nvPr/>
        </p:nvSpPr>
        <p:spPr>
          <a:xfrm>
            <a:off x="8763000" y="3381375"/>
            <a:ext cx="266700" cy="1095375"/>
          </a:xfrm>
          <a:prstGeom prst="ellipse">
            <a:avLst/>
          </a:prstGeom>
          <a:solidFill>
            <a:srgbClr val="52606D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C4B4BAA-77EF-4606-8EDF-0C5146FDEE09}"/>
              </a:ext>
            </a:extLst>
          </p:cNvPr>
          <p:cNvSpPr>
            <a:spLocks noGrp="1"/>
          </p:cNvSpPr>
          <p:nvPr/>
        </p:nvSpPr>
        <p:spPr>
          <a:xfrm>
            <a:off x="6858000" y="4619625"/>
            <a:ext cx="1809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200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кубовидное / текше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3F2CC59-C9F9-4B3C-84DE-1F9F59D97AC8}"/>
              </a:ext>
            </a:extLst>
          </p:cNvPr>
          <p:cNvSpPr>
            <a:spLocks noGrp="1"/>
          </p:cNvSpPr>
          <p:nvPr/>
        </p:nvSpPr>
        <p:spPr>
          <a:xfrm>
            <a:off x="8572500" y="4619625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200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лещадное, игловатое</a:t>
            </a:r>
          </a:p>
          <a:p>
            <a:pPr algn="ctr">
              <a:defRPr sz="1200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жалпақ, ине тәрізді</a:t>
            </a:r>
          </a:p>
        </p:txBody>
      </p:sp>
    </p:spTree>
    <p:extLst>
      <p:ext uri="{BB962C8B-B14F-4D97-AF65-F5344CB8AC3E}">
        <p14:creationId xmlns:p14="http://schemas.microsoft.com/office/powerpoint/2010/main" val="1750908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DDF3D65-2B90-41D5-AB89-7B3389BF28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24C582-BF1C-4203-B0FD-76D3C101E246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2CD309-9288-4DCF-9713-B1E6230241C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073F76-2F2F-4781-8147-69C051F74B74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BF03D6D-61C3-48F2-AFA2-A6D8CB83BC2C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Өндірістік бақылау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D442BD2-201A-4F47-B7EA-F5DE49FF820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948EA9-C148-4C50-B03B-ABFC28CD9FE5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A93A7A-9ECB-483A-A36F-7AD3CF3C9A62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AF16E6E-7FA1-43A9-8D57-72C74E13144F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Входной контроль подтверждает свойства горной массы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Операционный контроль отслеживает режим оборудования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Приёмочный контроль оценивает готовые фракции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Отбор проб должен представлять всю партию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AE599BA-2544-4F7B-8FEE-05E5AD9BA4B8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Кіріс бақылауы тау массасының қасиеттерін растайды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Операциялық бақылау жабдық режимін қадағалайды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Қабылдау бақылауы дайын фракцияларды бағалайды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Сынама алу бүкіл партияны көрсетуі тиіс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294045F-AB86-496F-9A7B-6C755EB87CD6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F768D36-08C7-481A-9EA8-2B0495830A63}"/>
              </a:ext>
            </a:extLst>
          </p:cNvPr>
          <p:cNvSpPr>
            <a:spLocks noGrp="1"/>
          </p:cNvSpPr>
          <p:nvPr/>
        </p:nvSpPr>
        <p:spPr>
          <a:xfrm>
            <a:off x="6858000" y="2190750"/>
            <a:ext cx="2047875" cy="714375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22EB056-6508-48F7-BFFC-CE7C28D8D35F}"/>
              </a:ext>
            </a:extLst>
          </p:cNvPr>
          <p:cNvSpPr>
            <a:spLocks noGrp="1"/>
          </p:cNvSpPr>
          <p:nvPr/>
        </p:nvSpPr>
        <p:spPr>
          <a:xfrm>
            <a:off x="6915150" y="2238375"/>
            <a:ext cx="19335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Этап / Кезең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B9C36BA-6B11-4126-80D0-70CEF5B8E750}"/>
              </a:ext>
            </a:extLst>
          </p:cNvPr>
          <p:cNvSpPr>
            <a:spLocks noGrp="1"/>
          </p:cNvSpPr>
          <p:nvPr/>
        </p:nvSpPr>
        <p:spPr>
          <a:xfrm>
            <a:off x="8905875" y="2190750"/>
            <a:ext cx="2047875" cy="714375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128A21D-B0CA-435C-B0EC-FD634E321A0E}"/>
              </a:ext>
            </a:extLst>
          </p:cNvPr>
          <p:cNvSpPr>
            <a:spLocks noGrp="1"/>
          </p:cNvSpPr>
          <p:nvPr/>
        </p:nvSpPr>
        <p:spPr>
          <a:xfrm>
            <a:off x="8963025" y="2238375"/>
            <a:ext cx="19335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Что контролируют / Бақылау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5576972-9938-42A9-815B-8E5467A89DF1}"/>
              </a:ext>
            </a:extLst>
          </p:cNvPr>
          <p:cNvSpPr>
            <a:spLocks noGrp="1"/>
          </p:cNvSpPr>
          <p:nvPr/>
        </p:nvSpPr>
        <p:spPr>
          <a:xfrm>
            <a:off x="6858000" y="2905125"/>
            <a:ext cx="2047875" cy="714375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6DF5C74-BEEB-41FB-851E-5D45BC2DE92E}"/>
              </a:ext>
            </a:extLst>
          </p:cNvPr>
          <p:cNvSpPr>
            <a:spLocks noGrp="1"/>
          </p:cNvSpPr>
          <p:nvPr/>
        </p:nvSpPr>
        <p:spPr>
          <a:xfrm>
            <a:off x="6915150" y="2952750"/>
            <a:ext cx="19335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Входной / Кіріс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EF0588-1C80-4F03-9950-08CE5B6ABF63}"/>
              </a:ext>
            </a:extLst>
          </p:cNvPr>
          <p:cNvSpPr>
            <a:spLocks noGrp="1"/>
          </p:cNvSpPr>
          <p:nvPr/>
        </p:nvSpPr>
        <p:spPr>
          <a:xfrm>
            <a:off x="8905875" y="2905125"/>
            <a:ext cx="2047875" cy="714375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DFED824-A3AB-4AC4-B4F2-02D9B6F8CB34}"/>
              </a:ext>
            </a:extLst>
          </p:cNvPr>
          <p:cNvSpPr>
            <a:spLocks noGrp="1"/>
          </p:cNvSpPr>
          <p:nvPr/>
        </p:nvSpPr>
        <p:spPr>
          <a:xfrm>
            <a:off x="8963025" y="2952750"/>
            <a:ext cx="19335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порода, примеси / жыныс, қоспалар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8C27345-474E-4F4F-989F-1819B08C1AEC}"/>
              </a:ext>
            </a:extLst>
          </p:cNvPr>
          <p:cNvSpPr>
            <a:spLocks noGrp="1"/>
          </p:cNvSpPr>
          <p:nvPr/>
        </p:nvSpPr>
        <p:spPr>
          <a:xfrm>
            <a:off x="6858000" y="3619500"/>
            <a:ext cx="2047875" cy="714375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6C24844-0091-4A9B-A7E5-A0A3BF0EB29C}"/>
              </a:ext>
            </a:extLst>
          </p:cNvPr>
          <p:cNvSpPr>
            <a:spLocks noGrp="1"/>
          </p:cNvSpPr>
          <p:nvPr/>
        </p:nvSpPr>
        <p:spPr>
          <a:xfrm>
            <a:off x="6915150" y="3667125"/>
            <a:ext cx="19335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Операционный / Операциялық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D89AFD1-71D6-4CBD-84B5-DABD42A649B9}"/>
              </a:ext>
            </a:extLst>
          </p:cNvPr>
          <p:cNvSpPr>
            <a:spLocks noGrp="1"/>
          </p:cNvSpPr>
          <p:nvPr/>
        </p:nvSpPr>
        <p:spPr>
          <a:xfrm>
            <a:off x="8905875" y="3619500"/>
            <a:ext cx="2047875" cy="714375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88BDC51-91F3-4EF7-9650-3530942198F5}"/>
              </a:ext>
            </a:extLst>
          </p:cNvPr>
          <p:cNvSpPr>
            <a:spLocks noGrp="1"/>
          </p:cNvSpPr>
          <p:nvPr/>
        </p:nvSpPr>
        <p:spPr>
          <a:xfrm>
            <a:off x="8963025" y="3667125"/>
            <a:ext cx="19335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режим, крупность / режим, ірілік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4A849FF-F715-41A4-BE80-DCB13E8833E1}"/>
              </a:ext>
            </a:extLst>
          </p:cNvPr>
          <p:cNvSpPr>
            <a:spLocks noGrp="1"/>
          </p:cNvSpPr>
          <p:nvPr/>
        </p:nvSpPr>
        <p:spPr>
          <a:xfrm>
            <a:off x="6858000" y="4333875"/>
            <a:ext cx="2047875" cy="714375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14D57D8-F3C2-4ACA-922A-BACF3E959D8A}"/>
              </a:ext>
            </a:extLst>
          </p:cNvPr>
          <p:cNvSpPr>
            <a:spLocks noGrp="1"/>
          </p:cNvSpPr>
          <p:nvPr/>
        </p:nvSpPr>
        <p:spPr>
          <a:xfrm>
            <a:off x="6915150" y="4381500"/>
            <a:ext cx="19335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Приёмочный / Қабылдау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FBB039E-B9FE-44DA-8F85-7A300C1BB909}"/>
              </a:ext>
            </a:extLst>
          </p:cNvPr>
          <p:cNvSpPr>
            <a:spLocks noGrp="1"/>
          </p:cNvSpPr>
          <p:nvPr/>
        </p:nvSpPr>
        <p:spPr>
          <a:xfrm>
            <a:off x="8905875" y="4333875"/>
            <a:ext cx="2047875" cy="714375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CC275D8-070A-4376-AFEA-3D85439D572F}"/>
              </a:ext>
            </a:extLst>
          </p:cNvPr>
          <p:cNvSpPr>
            <a:spLocks noGrp="1"/>
          </p:cNvSpPr>
          <p:nvPr/>
        </p:nvSpPr>
        <p:spPr>
          <a:xfrm>
            <a:off x="8963025" y="4381500"/>
            <a:ext cx="19335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фракции, качество / фракциялар, сапа</a:t>
            </a:r>
          </a:p>
        </p:txBody>
      </p:sp>
    </p:spTree>
    <p:extLst>
      <p:ext uri="{BB962C8B-B14F-4D97-AF65-F5344CB8AC3E}">
        <p14:creationId xmlns:p14="http://schemas.microsoft.com/office/powerpoint/2010/main" val="1826280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5FA6371-37AB-4A14-BCB5-62105D50A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22C406-17BC-4909-9983-AF4D0FE999D1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CA75A0-32CA-4D61-803D-A1645A8D436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1241F86-DAE4-4715-BAD7-A2653F9A4E9F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04CCE4-A1CB-44BE-B26F-538A80F046B6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Практикалық</a:t>
            </a:r>
            <a:r>
              <a:rPr sz="15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тапсырма</a:t>
            </a:r>
            <a:r>
              <a:rPr sz="15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: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7C5535-7EE4-4197-AD0C-BB64EED9F594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EC22955-CBA7-400E-AE13-B87F3EFCB2AD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8C480C7-DC53-428A-ADEA-D12C568B4186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010C294-E43E-4480-92A3-ED9F43F045FA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Составьте линию для выпуска фракций 0–5, 5–10 и 10–20 мм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Укажите место возврата надрешётного продукта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Назовите две точки контроля качества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3F89762-9C19-40E8-BB99-8DB479ED6856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0–5, 5–10 және 10–20 мм фракцияларын шығаратын желі құрыңыз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Елек үстіндегі өнімнің қайтарылатын орнын көрсетіңіз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Сапаны бақылаудың екі нүктесін атаңыз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97E4708-8E9D-470A-9528-0A604045EBFC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BEF5E97-47D1-463E-B186-496AEC8F9E26}"/>
              </a:ext>
            </a:extLst>
          </p:cNvPr>
          <p:cNvSpPr>
            <a:spLocks noGrp="1"/>
          </p:cNvSpPr>
          <p:nvPr/>
        </p:nvSpPr>
        <p:spPr>
          <a:xfrm>
            <a:off x="7334250" y="2286000"/>
            <a:ext cx="3143250" cy="2000250"/>
          </a:xfrm>
          <a:prstGeom prst="roundRect">
            <a:avLst>
              <a:gd name="adj" fmla="val 3810"/>
            </a:avLst>
          </a:prstGeom>
          <a:solidFill>
            <a:srgbClr val="EAF2F5"/>
          </a:solidFill>
          <a:ln w="11430">
            <a:solidFill>
              <a:srgbClr val="64CCC5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165F803-EE51-4A9C-8D5D-F9507FCD2D6A}"/>
              </a:ext>
            </a:extLst>
          </p:cNvPr>
          <p:cNvSpPr>
            <a:spLocks noGrp="1"/>
          </p:cNvSpPr>
          <p:nvPr/>
        </p:nvSpPr>
        <p:spPr>
          <a:xfrm>
            <a:off x="7524750" y="2762250"/>
            <a:ext cx="2762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 fontScale="94456" lnSpcReduction="10000"/>
          </a:bodyPr>
          <a:lstStyle/>
          <a:p>
            <a:pPr algn="ctr"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БУНКЕР  ?  ?  ФРАКЦИИ</a:t>
            </a:r>
          </a:p>
          <a:p>
            <a:pPr algn="ctr"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БУНКЕР  ?  ?  ФРАКЦИЯЛАР</a:t>
            </a:r>
          </a:p>
        </p:txBody>
      </p:sp>
    </p:spTree>
    <p:extLst>
      <p:ext uri="{BB962C8B-B14F-4D97-AF65-F5344CB8AC3E}">
        <p14:creationId xmlns:p14="http://schemas.microsoft.com/office/powerpoint/2010/main" val="1060489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BA46D8D-4C27-4A99-A844-05CCE8C40B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0B0939-57ED-4F14-9BFA-59D24E795B01}"/>
              </a:ext>
            </a:extLst>
          </p:cNvPr>
          <p:cNvSpPr>
            <a:spLocks noGrp="1"/>
          </p:cNvSpPr>
          <p:nvPr/>
        </p:nvSpPr>
        <p:spPr>
          <a:xfrm>
            <a:off x="704850" y="85725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kk-KZ" sz="1500" b="1" dirty="0" smtClean="0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4-тақырып</a:t>
            </a:r>
            <a:endParaRPr sz="1500" b="1" dirty="0">
              <a:solidFill>
                <a:srgbClr val="64CCC5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32E1C94-DCFE-445E-8378-155AA6246A4C}"/>
              </a:ext>
            </a:extLst>
          </p:cNvPr>
          <p:cNvSpPr>
            <a:spLocks noGrp="1"/>
          </p:cNvSpPr>
          <p:nvPr/>
        </p:nvSpPr>
        <p:spPr>
          <a:xfrm>
            <a:off x="704850" y="1524000"/>
            <a:ext cx="9906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Неорганические минеральные вяжущие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53B977-286E-491F-BFEE-CFF573638B88}"/>
              </a:ext>
            </a:extLst>
          </p:cNvPr>
          <p:cNvSpPr>
            <a:spLocks noGrp="1"/>
          </p:cNvSpPr>
          <p:nvPr/>
        </p:nvSpPr>
        <p:spPr>
          <a:xfrm>
            <a:off x="704850" y="2571750"/>
            <a:ext cx="99060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2250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Бейорганикалық</a:t>
            </a:r>
            <a:r>
              <a:rPr sz="28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8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минералдық</a:t>
            </a:r>
            <a:r>
              <a:rPr sz="28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800" b="1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тұтқырғыштар</a:t>
            </a:r>
            <a:endParaRPr sz="2800" b="1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BAFD70-B77D-4172-B331-A7775DDB45C3}"/>
              </a:ext>
            </a:extLst>
          </p:cNvPr>
          <p:cNvSpPr>
            <a:spLocks noGrp="1"/>
          </p:cNvSpPr>
          <p:nvPr/>
        </p:nvSpPr>
        <p:spPr>
          <a:xfrm>
            <a:off x="704850" y="3952875"/>
            <a:ext cx="8763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pPr>
            <a:endParaRPr sz="1650" b="0" dirty="0">
              <a:solidFill>
                <a:srgbClr val="C7D8E2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BFE676-33E6-422C-9AF4-511F26D1C3AC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590696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D0795AF-BCA3-42BB-BB91-EAFA412511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C4F424-9975-4746-8A20-B69003CD2620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7B80607-3787-49D1-9C85-A823D02972F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3D3FAA1-777C-4520-A8D5-296E8AA9376D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DF7ECD3-32FF-485E-BDBB-616BB59445B9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Анықтамасы және жіктелуі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6A866C4-9B25-44BB-BC37-FC250E4CBD4B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1471EE9-48D8-42C0-8E74-DA377D03D87C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33FCB0C-53EC-4C99-9E55-AC3C6DCE1F89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8C99314-36C4-4E19-9DFF-F268CD5635DE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Минеральное вяжущее после смешения с водой образует пластичное тесто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Тесто схватывается и твердеет, связывая частицы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Воздушные вяжущие твердеют преимущественно на воздухе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Гидравлические сохраняют прочность во влажной среде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5F999D4-6920-4733-9856-0C470E60C590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Минералдық тұтқырғыш су араласқанда иілімді қамыр түзеді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Қамыр ұстасып, қатаяды және бөлшектерді біріктіреді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Ауалық тұтқырғыштар негізінен ауада қатаяды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Гидравликалық тұтқырғыштар ылғалды ортада беріктігін сақтайды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21075B5-B90A-4298-82BE-D0E6C432278A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F232C77D-E335-446F-AF1D-32F2801B721B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E9D215D-8D86-4EB3-8E0E-A1D6EC0AC447}"/>
              </a:ext>
            </a:extLst>
          </p:cNvPr>
          <p:cNvSpPr>
            <a:spLocks noGrp="1"/>
          </p:cNvSpPr>
          <p:nvPr/>
        </p:nvSpPr>
        <p:spPr>
          <a:xfrm>
            <a:off x="742950" y="485775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ПОРОШОК + ВОДА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ҰНТАҚ + СУ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6FA1D501-E673-4D74-A4BF-4DBA83719F3C}"/>
              </a:ext>
            </a:extLst>
          </p:cNvPr>
          <p:cNvSpPr>
            <a:spLocks noGrp="1"/>
          </p:cNvSpPr>
          <p:nvPr/>
        </p:nvSpPr>
        <p:spPr>
          <a:xfrm>
            <a:off x="4010025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E16C9294-5C12-4DA1-A92E-604AA678173D}"/>
              </a:ext>
            </a:extLst>
          </p:cNvPr>
          <p:cNvSpPr>
            <a:spLocks noGrp="1"/>
          </p:cNvSpPr>
          <p:nvPr/>
        </p:nvSpPr>
        <p:spPr>
          <a:xfrm>
            <a:off x="4152900" y="476250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0F4A8C6-D6A8-4867-861E-597B712C2EAD}"/>
              </a:ext>
            </a:extLst>
          </p:cNvPr>
          <p:cNvSpPr>
            <a:spLocks noGrp="1"/>
          </p:cNvSpPr>
          <p:nvPr/>
        </p:nvSpPr>
        <p:spPr>
          <a:xfrm>
            <a:off x="4229100" y="485775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ТЕСТО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ҚАМЫР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D218B7D5-099A-45D0-877A-F5F0BFBB7BD8}"/>
              </a:ext>
            </a:extLst>
          </p:cNvPr>
          <p:cNvSpPr>
            <a:spLocks noGrp="1"/>
          </p:cNvSpPr>
          <p:nvPr/>
        </p:nvSpPr>
        <p:spPr>
          <a:xfrm>
            <a:off x="7496175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A51C86A9-8E2E-41D9-9BAF-A3A2C83FA6C2}"/>
              </a:ext>
            </a:extLst>
          </p:cNvPr>
          <p:cNvSpPr>
            <a:spLocks noGrp="1"/>
          </p:cNvSpPr>
          <p:nvPr/>
        </p:nvSpPr>
        <p:spPr>
          <a:xfrm>
            <a:off x="7639050" y="476250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556E72-BB59-4362-B342-BD2CAC5C48DE}"/>
              </a:ext>
            </a:extLst>
          </p:cNvPr>
          <p:cNvSpPr>
            <a:spLocks noGrp="1"/>
          </p:cNvSpPr>
          <p:nvPr/>
        </p:nvSpPr>
        <p:spPr>
          <a:xfrm>
            <a:off x="7715250" y="485775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КАМЕНЬ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ТАС</a:t>
            </a:r>
          </a:p>
        </p:txBody>
      </p:sp>
    </p:spTree>
    <p:extLst>
      <p:ext uri="{BB962C8B-B14F-4D97-AF65-F5344CB8AC3E}">
        <p14:creationId xmlns:p14="http://schemas.microsoft.com/office/powerpoint/2010/main" val="946179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1C8D66B-B234-48F7-ADD5-688BBE9F520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8004D5-A3FA-4458-9B85-1163D36D95A0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EFAAC9-BF99-4377-95E6-8AE2B87BDBCE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A16CB33-5F20-479D-ABE3-764BD11D2E78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Тұтқырғыштарға қойылатын жалпы талаптар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EB6149-2F8E-46DE-8299-2C6DB571339C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B48C6E2-E7CE-40A2-AFC7-EE5C8D7A403D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BCD7A2-9C9D-4989-92F9-BEC3522D2CA7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AC395DA-411A-4867-9039-90BFC9DC749B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Стабильный химический и минералогический состав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Нормируемая тонкость помола и водопотребность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Предсказуемые сроки схватывания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Равномерность изменения объёма и требуемая прочность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18198B3-7EE6-40D6-957B-02E83E885A5C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Химиялық және минералогиялық құрамның тұрақтылығы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Ұнтақтау майдалығы мен су қажеттілігінің нормалануы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Ұстасу мерзімінің болжамдылығы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Көлем өзгерісінің біркелкілігі және қажетті беріктік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9751540-FB42-438E-B811-D7E064AFC034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72CC02A-B724-4318-B899-806022781B75}"/>
              </a:ext>
            </a:extLst>
          </p:cNvPr>
          <p:cNvSpPr>
            <a:spLocks noGrp="1"/>
          </p:cNvSpPr>
          <p:nvPr/>
        </p:nvSpPr>
        <p:spPr>
          <a:xfrm>
            <a:off x="7810500" y="2952750"/>
            <a:ext cx="2381250" cy="952500"/>
          </a:xfrm>
          <a:prstGeom prst="ellipse">
            <a:avLst/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83BA8CD-8947-49F6-A3B8-A0AB3C164567}"/>
              </a:ext>
            </a:extLst>
          </p:cNvPr>
          <p:cNvSpPr>
            <a:spLocks noGrp="1"/>
          </p:cNvSpPr>
          <p:nvPr/>
        </p:nvSpPr>
        <p:spPr>
          <a:xfrm>
            <a:off x="8048625" y="3124200"/>
            <a:ext cx="1905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СВОЙСТВА</a:t>
            </a:r>
          </a:p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ҚАСИЕТТЕР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633D3A35-297F-4942-8875-99BA83F2057C}"/>
              </a:ext>
            </a:extLst>
          </p:cNvPr>
          <p:cNvSpPr>
            <a:spLocks noGrp="1"/>
          </p:cNvSpPr>
          <p:nvPr/>
        </p:nvSpPr>
        <p:spPr>
          <a:xfrm>
            <a:off x="7048500" y="1952625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D97745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BE4EA93-5591-4E51-B718-EC282409ADB3}"/>
              </a:ext>
            </a:extLst>
          </p:cNvPr>
          <p:cNvSpPr>
            <a:spLocks noGrp="1"/>
          </p:cNvSpPr>
          <p:nvPr/>
        </p:nvSpPr>
        <p:spPr>
          <a:xfrm>
            <a:off x="7105650" y="2019300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Механические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Механикалық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56490B8D-721B-4D0F-992F-6C4AAB4F4BCB}"/>
              </a:ext>
            </a:extLst>
          </p:cNvPr>
          <p:cNvSpPr>
            <a:spLocks noGrp="1"/>
          </p:cNvSpPr>
          <p:nvPr/>
        </p:nvSpPr>
        <p:spPr>
          <a:xfrm>
            <a:off x="9048750" y="1952625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C819EF7-2767-4217-91B1-C9F889C655A3}"/>
              </a:ext>
            </a:extLst>
          </p:cNvPr>
          <p:cNvSpPr>
            <a:spLocks noGrp="1"/>
          </p:cNvSpPr>
          <p:nvPr/>
        </p:nvSpPr>
        <p:spPr>
          <a:xfrm>
            <a:off x="9105900" y="2019300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Физические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Физикалық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78B52E76-487E-4F03-A76C-72541335BC84}"/>
              </a:ext>
            </a:extLst>
          </p:cNvPr>
          <p:cNvSpPr>
            <a:spLocks noGrp="1"/>
          </p:cNvSpPr>
          <p:nvPr/>
        </p:nvSpPr>
        <p:spPr>
          <a:xfrm>
            <a:off x="7048500" y="4286250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438A5E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3284466-B52B-4007-8A10-A9BCB9492DCB}"/>
              </a:ext>
            </a:extLst>
          </p:cNvPr>
          <p:cNvSpPr>
            <a:spLocks noGrp="1"/>
          </p:cNvSpPr>
          <p:nvPr/>
        </p:nvSpPr>
        <p:spPr>
          <a:xfrm>
            <a:off x="7105650" y="4352925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Химические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Химиялық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0E7B23CD-52B6-47CA-9248-FBFCFCEA633A}"/>
              </a:ext>
            </a:extLst>
          </p:cNvPr>
          <p:cNvSpPr>
            <a:spLocks noGrp="1"/>
          </p:cNvSpPr>
          <p:nvPr/>
        </p:nvSpPr>
        <p:spPr>
          <a:xfrm>
            <a:off x="9048750" y="4286250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8A7B6B"/>
          </a:solidFill>
          <a:ln w="0">
            <a:noFill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447F667-6C12-4DEE-B6CB-18EA48A3728C}"/>
              </a:ext>
            </a:extLst>
          </p:cNvPr>
          <p:cNvSpPr>
            <a:spLocks noGrp="1"/>
          </p:cNvSpPr>
          <p:nvPr/>
        </p:nvSpPr>
        <p:spPr>
          <a:xfrm>
            <a:off x="9105900" y="4352925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Технологические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Технологиялық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5F08052A-41A6-4369-B484-A9936FB3B56A}"/>
              </a:ext>
            </a:extLst>
          </p:cNvPr>
          <p:cNvSpPr>
            <a:spLocks noGrp="1"/>
          </p:cNvSpPr>
          <p:nvPr/>
        </p:nvSpPr>
        <p:spPr>
          <a:xfrm>
            <a:off x="8048625" y="5000625"/>
            <a:ext cx="1714500" cy="590550"/>
          </a:xfrm>
          <a:prstGeom prst="roundRect">
            <a:avLst>
              <a:gd name="adj" fmla="val 12903"/>
            </a:avLst>
          </a:prstGeom>
          <a:solidFill>
            <a:srgbClr val="64CCC5"/>
          </a:solidFill>
          <a:ln w="0">
            <a:noFill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F8C87ED-CDC4-4872-9B52-FC5AC77EAE7F}"/>
              </a:ext>
            </a:extLst>
          </p:cNvPr>
          <p:cNvSpPr>
            <a:spLocks noGrp="1"/>
          </p:cNvSpPr>
          <p:nvPr/>
        </p:nvSpPr>
        <p:spPr>
          <a:xfrm>
            <a:off x="8105775" y="5067300"/>
            <a:ext cx="1600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 fontScale="91428"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Эксплуатационные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Пайдалану</a:t>
            </a:r>
          </a:p>
        </p:txBody>
      </p:sp>
    </p:spTree>
    <p:extLst>
      <p:ext uri="{BB962C8B-B14F-4D97-AF65-F5344CB8AC3E}">
        <p14:creationId xmlns:p14="http://schemas.microsoft.com/office/powerpoint/2010/main" val="491678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FF26A55-63FD-49D5-AF20-6B1B0EA680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2679E1-923C-4E70-97A1-81C14E969411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83C8A99-833D-4955-B262-7C651348FF6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0AC5B3F-3489-44D7-9D46-3120E9BF37A1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1BC0DF-AD74-4F2A-9CF8-AB4FB7A9988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Портландцемент: шикізат және өндіру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F6B1B26-F237-4C39-B3CF-D40F77C0AB78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D77009-D87F-4C13-8528-2ADAB9AE1637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A56BB17-7F2C-4DD0-B4DC-DB228F7B6282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8BB3CD2-C485-4B22-B3EC-07CB135E255C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Сырьевая смесь содержит карбонатный и глинистый компоненты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Обжиг формирует цементный клинкер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Клинкер охлаждают и измельчают с гипсом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Добавки регулируют свойства и расход клинкера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CC098BA-7A05-4BE5-9BEE-5D76A5B2CB2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Шикізат қоспасында карбонатты және сазды компоненттер болады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Күйдіру цемент клинкерін түзеді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Клинкер салқындатылып, гипспен бірге ұнтақталады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Қоспалар қасиеттер мен клинкер шығынын реттейді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8BCD5F6-7209-4BE1-94D4-9B683076E23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FEAFDD97-6187-4749-AA4C-D06AFBE62686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5B864AE-C518-4F0A-9DD5-36371AAE5787}"/>
              </a:ext>
            </a:extLst>
          </p:cNvPr>
          <p:cNvSpPr>
            <a:spLocks noGrp="1"/>
          </p:cNvSpPr>
          <p:nvPr/>
        </p:nvSpPr>
        <p:spPr>
          <a:xfrm>
            <a:off x="742950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СЫРЬЁ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ШИКІЗАТ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70C0849B-4C5B-4427-BA0A-6B45381BC087}"/>
              </a:ext>
            </a:extLst>
          </p:cNvPr>
          <p:cNvSpPr>
            <a:spLocks noGrp="1"/>
          </p:cNvSpPr>
          <p:nvPr/>
        </p:nvSpPr>
        <p:spPr>
          <a:xfrm>
            <a:off x="3138488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D01853E-0CFA-41F2-BC68-B5120F6ED10F}"/>
              </a:ext>
            </a:extLst>
          </p:cNvPr>
          <p:cNvSpPr>
            <a:spLocks noGrp="1"/>
          </p:cNvSpPr>
          <p:nvPr/>
        </p:nvSpPr>
        <p:spPr>
          <a:xfrm>
            <a:off x="3281363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6855377-AD81-4D96-B95D-A9237412796D}"/>
              </a:ext>
            </a:extLst>
          </p:cNvPr>
          <p:cNvSpPr>
            <a:spLocks noGrp="1"/>
          </p:cNvSpPr>
          <p:nvPr/>
        </p:nvSpPr>
        <p:spPr>
          <a:xfrm>
            <a:off x="3357563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ПЕЧЬ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ПЕШ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8F89D437-C666-4419-BEBD-0CFCD451407C}"/>
              </a:ext>
            </a:extLst>
          </p:cNvPr>
          <p:cNvSpPr>
            <a:spLocks noGrp="1"/>
          </p:cNvSpPr>
          <p:nvPr/>
        </p:nvSpPr>
        <p:spPr>
          <a:xfrm>
            <a:off x="5753100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3FE74E6-3040-4DA5-98A8-BF1FD66FFB5D}"/>
              </a:ext>
            </a:extLst>
          </p:cNvPr>
          <p:cNvSpPr>
            <a:spLocks noGrp="1"/>
          </p:cNvSpPr>
          <p:nvPr/>
        </p:nvSpPr>
        <p:spPr>
          <a:xfrm>
            <a:off x="5895975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824EDF7-173F-4B47-83F4-A536B3BB2B9C}"/>
              </a:ext>
            </a:extLst>
          </p:cNvPr>
          <p:cNvSpPr>
            <a:spLocks noGrp="1"/>
          </p:cNvSpPr>
          <p:nvPr/>
        </p:nvSpPr>
        <p:spPr>
          <a:xfrm>
            <a:off x="5972175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КЛИНКЕР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КЛИНКЕР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2DAAA57E-DD48-436E-A735-1652DF08145A}"/>
              </a:ext>
            </a:extLst>
          </p:cNvPr>
          <p:cNvSpPr>
            <a:spLocks noGrp="1"/>
          </p:cNvSpPr>
          <p:nvPr/>
        </p:nvSpPr>
        <p:spPr>
          <a:xfrm>
            <a:off x="8367713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1AB5A2EA-8922-4AC6-9859-0FB540627173}"/>
              </a:ext>
            </a:extLst>
          </p:cNvPr>
          <p:cNvSpPr>
            <a:spLocks noGrp="1"/>
          </p:cNvSpPr>
          <p:nvPr/>
        </p:nvSpPr>
        <p:spPr>
          <a:xfrm>
            <a:off x="8510588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1CB13F2-A459-4949-83F9-BDA014D7391B}"/>
              </a:ext>
            </a:extLst>
          </p:cNvPr>
          <p:cNvSpPr>
            <a:spLocks noGrp="1"/>
          </p:cNvSpPr>
          <p:nvPr/>
        </p:nvSpPr>
        <p:spPr>
          <a:xfrm>
            <a:off x="8586788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ПОМОЛ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ҰНТАҚТАУ</a:t>
            </a:r>
          </a:p>
        </p:txBody>
      </p:sp>
    </p:spTree>
    <p:extLst>
      <p:ext uri="{BB962C8B-B14F-4D97-AF65-F5344CB8AC3E}">
        <p14:creationId xmlns:p14="http://schemas.microsoft.com/office/powerpoint/2010/main" val="839036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46E9DB1-64FB-4BBA-BDF7-80FB2354EF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839168-8E78-4B32-B64C-71D1058B670E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A260A2-4B59-4BBF-9C4A-FC6194890D0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AAF8B8-FFFE-43BE-BF70-DFC0980A06B9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DC5CD7C-9A4E-4A54-9324-1D68D375FAA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Клинкер минералдары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257DC1-1E6F-486D-8D20-A6B7FCF4885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913800C-ACB6-4E83-9056-A1110DCD9855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1535DF-B620-4CAA-9FB8-AC46C6EEE5F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171D890-A5BF-4007-B1C2-2DC474B9AFA9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C₃S обеспечивает быстрый набор ранней прочности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C₂S медленнее реагирует и поддерживает позднюю прочность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C₃A активно реагирует и влияет на схватывание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C₄AF участвует в формировании клинкера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DF890A3-2979-4C06-9419-9A65E819392B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C₃S ерте беріктіктің тез өсуін қамтамасыз 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C₂S баяу әрекеттесіп, кейінгі беріктікті қолдайды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C₃A белсенді әрекеттесіп, ұстасуға әсер 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C₄AF клинкердің түзілуіне қатысады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7CB991F-FB08-422D-AD34-7D2F85FDD39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75EE958-5AE2-444E-85CC-4B17C4FFE465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1905000" cy="704850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62AC9BD-44B7-422E-8CFD-8518CC476306}"/>
              </a:ext>
            </a:extLst>
          </p:cNvPr>
          <p:cNvSpPr>
            <a:spLocks noGrp="1"/>
          </p:cNvSpPr>
          <p:nvPr/>
        </p:nvSpPr>
        <p:spPr>
          <a:xfrm>
            <a:off x="7058025" y="200025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Фаза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4BDD72C-4980-46B1-9D8B-CEC5CF0CFFE2}"/>
              </a:ext>
            </a:extLst>
          </p:cNvPr>
          <p:cNvSpPr>
            <a:spLocks noGrp="1"/>
          </p:cNvSpPr>
          <p:nvPr/>
        </p:nvSpPr>
        <p:spPr>
          <a:xfrm>
            <a:off x="8905875" y="1952625"/>
            <a:ext cx="1905000" cy="704850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0AB6A74-CF47-4C09-AA36-4FDDD09AC2B9}"/>
              </a:ext>
            </a:extLst>
          </p:cNvPr>
          <p:cNvSpPr>
            <a:spLocks noGrp="1"/>
          </p:cNvSpPr>
          <p:nvPr/>
        </p:nvSpPr>
        <p:spPr>
          <a:xfrm>
            <a:off x="8963025" y="200025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Основная роль / Негізгі рөл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BBDA886-A319-4F0A-8A44-ADA56976893E}"/>
              </a:ext>
            </a:extLst>
          </p:cNvPr>
          <p:cNvSpPr>
            <a:spLocks noGrp="1"/>
          </p:cNvSpPr>
          <p:nvPr/>
        </p:nvSpPr>
        <p:spPr>
          <a:xfrm>
            <a:off x="7000875" y="2657475"/>
            <a:ext cx="1905000" cy="704850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4897E47-D665-491B-B382-45105FC385FD}"/>
              </a:ext>
            </a:extLst>
          </p:cNvPr>
          <p:cNvSpPr>
            <a:spLocks noGrp="1"/>
          </p:cNvSpPr>
          <p:nvPr/>
        </p:nvSpPr>
        <p:spPr>
          <a:xfrm>
            <a:off x="7058025" y="270510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C₃S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5326ACA-6AD9-40AD-A268-FC43075E8D66}"/>
              </a:ext>
            </a:extLst>
          </p:cNvPr>
          <p:cNvSpPr>
            <a:spLocks noGrp="1"/>
          </p:cNvSpPr>
          <p:nvPr/>
        </p:nvSpPr>
        <p:spPr>
          <a:xfrm>
            <a:off x="8905875" y="2657475"/>
            <a:ext cx="1905000" cy="70485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D989325-E1E2-42EB-865D-9FBD528C155F}"/>
              </a:ext>
            </a:extLst>
          </p:cNvPr>
          <p:cNvSpPr>
            <a:spLocks noGrp="1"/>
          </p:cNvSpPr>
          <p:nvPr/>
        </p:nvSpPr>
        <p:spPr>
          <a:xfrm>
            <a:off x="8963025" y="270510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ранняя прочность / ерте беріктік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3E6387D-013A-44C1-B20D-3089ECAF73A7}"/>
              </a:ext>
            </a:extLst>
          </p:cNvPr>
          <p:cNvSpPr>
            <a:spLocks noGrp="1"/>
          </p:cNvSpPr>
          <p:nvPr/>
        </p:nvSpPr>
        <p:spPr>
          <a:xfrm>
            <a:off x="7000875" y="3362325"/>
            <a:ext cx="1905000" cy="704850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CE5AA7A-E1F7-4AF4-9D6A-553E541DAF84}"/>
              </a:ext>
            </a:extLst>
          </p:cNvPr>
          <p:cNvSpPr>
            <a:spLocks noGrp="1"/>
          </p:cNvSpPr>
          <p:nvPr/>
        </p:nvSpPr>
        <p:spPr>
          <a:xfrm>
            <a:off x="7058025" y="340995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C₂S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82145D3-9BFA-4857-AA3B-20CEC1E399B2}"/>
              </a:ext>
            </a:extLst>
          </p:cNvPr>
          <p:cNvSpPr>
            <a:spLocks noGrp="1"/>
          </p:cNvSpPr>
          <p:nvPr/>
        </p:nvSpPr>
        <p:spPr>
          <a:xfrm>
            <a:off x="8905875" y="3362325"/>
            <a:ext cx="1905000" cy="70485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F717EF2-56DE-416D-AB01-D0E8799DD417}"/>
              </a:ext>
            </a:extLst>
          </p:cNvPr>
          <p:cNvSpPr>
            <a:spLocks noGrp="1"/>
          </p:cNvSpPr>
          <p:nvPr/>
        </p:nvSpPr>
        <p:spPr>
          <a:xfrm>
            <a:off x="8963025" y="340995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поздняя прочность / кейінгі беріктік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F0DD4B2-FF66-4834-9972-F2BF10ABCE48}"/>
              </a:ext>
            </a:extLst>
          </p:cNvPr>
          <p:cNvSpPr>
            <a:spLocks noGrp="1"/>
          </p:cNvSpPr>
          <p:nvPr/>
        </p:nvSpPr>
        <p:spPr>
          <a:xfrm>
            <a:off x="7000875" y="4067175"/>
            <a:ext cx="1905000" cy="704850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5592FD7-7C33-4A5B-9B5B-E1DA4A497D85}"/>
              </a:ext>
            </a:extLst>
          </p:cNvPr>
          <p:cNvSpPr>
            <a:spLocks noGrp="1"/>
          </p:cNvSpPr>
          <p:nvPr/>
        </p:nvSpPr>
        <p:spPr>
          <a:xfrm>
            <a:off x="7058025" y="411480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C₃A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63E8A34-1B12-4F40-A886-8BF6B21392D0}"/>
              </a:ext>
            </a:extLst>
          </p:cNvPr>
          <p:cNvSpPr>
            <a:spLocks noGrp="1"/>
          </p:cNvSpPr>
          <p:nvPr/>
        </p:nvSpPr>
        <p:spPr>
          <a:xfrm>
            <a:off x="8905875" y="4067175"/>
            <a:ext cx="1905000" cy="70485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69937B2-62AD-4F20-97C4-26ABA428613A}"/>
              </a:ext>
            </a:extLst>
          </p:cNvPr>
          <p:cNvSpPr>
            <a:spLocks noGrp="1"/>
          </p:cNvSpPr>
          <p:nvPr/>
        </p:nvSpPr>
        <p:spPr>
          <a:xfrm>
            <a:off x="8963025" y="411480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схватывание / ұстасу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CE6ABBD-F3F1-4F09-8883-D0C58B94AEC1}"/>
              </a:ext>
            </a:extLst>
          </p:cNvPr>
          <p:cNvSpPr>
            <a:spLocks noGrp="1"/>
          </p:cNvSpPr>
          <p:nvPr/>
        </p:nvSpPr>
        <p:spPr>
          <a:xfrm>
            <a:off x="7000875" y="4772025"/>
            <a:ext cx="1905000" cy="704850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8557F94-088E-4D5D-B56F-D44AA3AD9AF1}"/>
              </a:ext>
            </a:extLst>
          </p:cNvPr>
          <p:cNvSpPr>
            <a:spLocks noGrp="1"/>
          </p:cNvSpPr>
          <p:nvPr/>
        </p:nvSpPr>
        <p:spPr>
          <a:xfrm>
            <a:off x="7058025" y="481965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C₄AF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9140D66-2F26-4015-A595-6EA4EF6BD94A}"/>
              </a:ext>
            </a:extLst>
          </p:cNvPr>
          <p:cNvSpPr>
            <a:spLocks noGrp="1"/>
          </p:cNvSpPr>
          <p:nvPr/>
        </p:nvSpPr>
        <p:spPr>
          <a:xfrm>
            <a:off x="8905875" y="4772025"/>
            <a:ext cx="1905000" cy="704850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D923C4A-4B0F-4CB6-A2E6-D961C604F89F}"/>
              </a:ext>
            </a:extLst>
          </p:cNvPr>
          <p:cNvSpPr>
            <a:spLocks noGrp="1"/>
          </p:cNvSpPr>
          <p:nvPr/>
        </p:nvSpPr>
        <p:spPr>
          <a:xfrm>
            <a:off x="8963025" y="4819650"/>
            <a:ext cx="1790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образование клинкера / клинкер түзілуі</a:t>
            </a:r>
          </a:p>
        </p:txBody>
      </p:sp>
    </p:spTree>
    <p:extLst>
      <p:ext uri="{BB962C8B-B14F-4D97-AF65-F5344CB8AC3E}">
        <p14:creationId xmlns:p14="http://schemas.microsoft.com/office/powerpoint/2010/main" val="1689226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F3845AB-8E2E-4CC8-91B9-B019CA817E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AC3BD4-FDFF-4E3A-8A17-6438DA702B52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2B5F738-0697-4A4B-826D-392DA388A56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3D38A3-E8CD-4766-823F-D0CA48D537BA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3B4AA9-C67B-486F-8FEE-89331B1F4321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Портландцементтің гидратациясы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5B7491-E6F6-498D-A633-2549AC00F0F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BB4E62-E15C-4AB4-91F1-BE72309FAE35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A20E63-FBA6-4B4D-8B84-2A0945C0F699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083C0D-5221-4816-ABD5-148F00086F8A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Вода растворяет наиболее активные компоненты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Продукты гидратации заполняют пространство между зёрнами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C–S–H формирует основную связующую структуру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Пористость цементного камня зависит от водоцементного отношения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3FC6422-566D-4BDE-9807-5ED99C892C5D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 ең белсенді компоненттерді ерітеді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Гидратация өнімдері түйірлер арасындағы кеңістікті толтырады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C–S–H негізгі байланыстырушы құрылымды қалыптастырады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тасының кеуектілігі су-цемент қатынасына тәуелді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876F10A-D201-444E-BF04-FC4415F60FA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AD3401CF-971F-4B38-ADE8-5E35C7D2FC13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470619F-2C48-414C-8A2E-A199C8F1F3CD}"/>
              </a:ext>
            </a:extLst>
          </p:cNvPr>
          <p:cNvSpPr>
            <a:spLocks noGrp="1"/>
          </p:cNvSpPr>
          <p:nvPr/>
        </p:nvSpPr>
        <p:spPr>
          <a:xfrm>
            <a:off x="742950" y="485775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ВОДА + ЦЕМЕНТ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СУ + ЦЕМЕНТ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ADD0CC19-4CEF-45A0-BB05-5FF55394FFEB}"/>
              </a:ext>
            </a:extLst>
          </p:cNvPr>
          <p:cNvSpPr>
            <a:spLocks noGrp="1"/>
          </p:cNvSpPr>
          <p:nvPr/>
        </p:nvSpPr>
        <p:spPr>
          <a:xfrm>
            <a:off x="4010025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2EFED6E5-AE8E-439D-AA2F-8DFED0EC7F17}"/>
              </a:ext>
            </a:extLst>
          </p:cNvPr>
          <p:cNvSpPr>
            <a:spLocks noGrp="1"/>
          </p:cNvSpPr>
          <p:nvPr/>
        </p:nvSpPr>
        <p:spPr>
          <a:xfrm>
            <a:off x="4152900" y="476250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C75036F-36D3-48D4-B749-6AD501600345}"/>
              </a:ext>
            </a:extLst>
          </p:cNvPr>
          <p:cNvSpPr>
            <a:spLocks noGrp="1"/>
          </p:cNvSpPr>
          <p:nvPr/>
        </p:nvSpPr>
        <p:spPr>
          <a:xfrm>
            <a:off x="4229100" y="485775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ГИДРАТАЦИЯ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ГИДРАТАЦИЯ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5EA05C18-074C-4825-8C13-6571739C67A8}"/>
              </a:ext>
            </a:extLst>
          </p:cNvPr>
          <p:cNvSpPr>
            <a:spLocks noGrp="1"/>
          </p:cNvSpPr>
          <p:nvPr/>
        </p:nvSpPr>
        <p:spPr>
          <a:xfrm>
            <a:off x="7496175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03145158-C3CB-48E2-BEE9-E873CFA06CD1}"/>
              </a:ext>
            </a:extLst>
          </p:cNvPr>
          <p:cNvSpPr>
            <a:spLocks noGrp="1"/>
          </p:cNvSpPr>
          <p:nvPr/>
        </p:nvSpPr>
        <p:spPr>
          <a:xfrm>
            <a:off x="7639050" y="4762500"/>
            <a:ext cx="3314700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C5F5A43-5713-4605-8C42-1DFD274DC6FC}"/>
              </a:ext>
            </a:extLst>
          </p:cNvPr>
          <p:cNvSpPr>
            <a:spLocks noGrp="1"/>
          </p:cNvSpPr>
          <p:nvPr/>
        </p:nvSpPr>
        <p:spPr>
          <a:xfrm>
            <a:off x="7715250" y="4857750"/>
            <a:ext cx="31623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C–S–H + ПОРЫ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C–S–H + КЕУЕКТЕР</a:t>
            </a:r>
          </a:p>
        </p:txBody>
      </p:sp>
    </p:spTree>
    <p:extLst>
      <p:ext uri="{BB962C8B-B14F-4D97-AF65-F5344CB8AC3E}">
        <p14:creationId xmlns:p14="http://schemas.microsoft.com/office/powerpoint/2010/main" val="231596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99ED2CC-B842-4FBC-A775-E3A6C08CD5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013BD6-0E1B-43EA-85A2-BEFD81A31A7E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64A91E-5B5C-485A-B1D4-3D6828D6AEA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6133A5D-5F06-4B55-A920-6C2503E6EE68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Показатели портландцемента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0BDCB17-2A5D-46DF-BA26-FD3E32732DA9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Портландцемент көрсеткіштері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1E54155-294E-45DA-9E2A-694A6B962D0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BDAE224-AC3C-42EF-A09B-EA183A3BF104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A570D7A-8411-4425-B702-CB3935B2110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BEF9345-4402-493E-BB9D-B87A44A3538C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Тонкость помола влияет на скорость реакций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Нормальная густота определяет требуемое количество воды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Сроки схватывания задают технологическое окно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Прочность оценивают на стандартных образцах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0F51DF2-27FE-4EF4-86B8-A2DE417C9A3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Ұнтақтау майдалығы реакция жылдамдығына әсер етеді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Қалыпты қоюлық қажетті су мөлшерін анықтайды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Ұстасу мерзімі технологиялық уақытты белгілейді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Беріктік стандартты үлгілерде бағаланады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482FD24-CB7B-4051-86F0-0CD414E0269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C37EB8B-53C1-4FBE-9CAE-9BBAF3A41EB9}"/>
              </a:ext>
            </a:extLst>
          </p:cNvPr>
          <p:cNvSpPr>
            <a:spLocks noGrp="1"/>
          </p:cNvSpPr>
          <p:nvPr/>
        </p:nvSpPr>
        <p:spPr>
          <a:xfrm>
            <a:off x="7239000" y="2190750"/>
            <a:ext cx="3238500" cy="51435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490831E-9184-4EF0-9DFB-133DBF4AD014}"/>
              </a:ext>
            </a:extLst>
          </p:cNvPr>
          <p:cNvSpPr>
            <a:spLocks noGrp="1"/>
          </p:cNvSpPr>
          <p:nvPr/>
        </p:nvSpPr>
        <p:spPr>
          <a:xfrm>
            <a:off x="7239000" y="2190750"/>
            <a:ext cx="3238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w/c = mᵥ / m꜀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1926DCA-7A29-4A9D-8609-82EB3C1A319B}"/>
              </a:ext>
            </a:extLst>
          </p:cNvPr>
          <p:cNvSpPr>
            <a:spLocks noGrp="1"/>
          </p:cNvSpPr>
          <p:nvPr/>
        </p:nvSpPr>
        <p:spPr>
          <a:xfrm>
            <a:off x="7334250" y="3000375"/>
            <a:ext cx="304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ctr">
              <a:defRPr sz="1425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водоцементное отношение</a:t>
            </a:r>
          </a:p>
          <a:p>
            <a:pPr algn="ctr">
              <a:defRPr sz="1425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су-цемент қатынасы</a:t>
            </a:r>
          </a:p>
        </p:txBody>
      </p:sp>
    </p:spTree>
    <p:extLst>
      <p:ext uri="{BB962C8B-B14F-4D97-AF65-F5344CB8AC3E}">
        <p14:creationId xmlns:p14="http://schemas.microsoft.com/office/powerpoint/2010/main" val="8484179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7DDCFC4-11CC-49B3-88B4-992381B2DE0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87AB5A-3F5C-47CB-80D3-74C3ECEE7735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050A88C-8377-4BAD-B4B9-F221626B762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15C320-951D-4CE6-9CD8-0B2968B4DC1D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CE0144-7DD0-41C3-A8E3-D4D64B55174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Ауалық құрылыс әгі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1A2979-630F-4632-A4D5-9823A566A513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ACAF32E-2D80-4D58-983C-B000A8F19561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B8BCB9-6C25-49E8-BECF-FE847B264D0F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C43AF9C-EA0B-48EE-A3AA-DF56131AFE2F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Известняк обжигают и получают негашёную известь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 гашении CaO взаимодействует с водой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Твердение связано с высыханием и карбонизацией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Известь применяют в растворах, укреплении грунтов и смешанных вяжущих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0B432EB-EAFF-41ED-AFE1-3D2048EC00A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Әктас күйдіріліп, сөндірілмеген әк алынады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Сөндіру кезінде CaO сумен әрекеттеседі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Қатаю кебу және карбонизациямен байланысты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Әк ерітінділерде, топырақты нығайтуда және аралас тұтқырғыштарда қолданылады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8D61390-CF20-4422-B0DC-982CFE243DA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EC065EB-30C4-4C2A-AA34-A06D5043C2DD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CF378B3-8568-4BB6-8289-26F9068B41B4}"/>
              </a:ext>
            </a:extLst>
          </p:cNvPr>
          <p:cNvSpPr>
            <a:spLocks noGrp="1"/>
          </p:cNvSpPr>
          <p:nvPr/>
        </p:nvSpPr>
        <p:spPr>
          <a:xfrm>
            <a:off x="742950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CaCO₃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6C9543A8-0D25-4558-9C7D-EF34AF83378C}"/>
              </a:ext>
            </a:extLst>
          </p:cNvPr>
          <p:cNvSpPr>
            <a:spLocks noGrp="1"/>
          </p:cNvSpPr>
          <p:nvPr/>
        </p:nvSpPr>
        <p:spPr>
          <a:xfrm>
            <a:off x="3138488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A447A599-4169-482C-92E9-ACECA199B109}"/>
              </a:ext>
            </a:extLst>
          </p:cNvPr>
          <p:cNvSpPr>
            <a:spLocks noGrp="1"/>
          </p:cNvSpPr>
          <p:nvPr/>
        </p:nvSpPr>
        <p:spPr>
          <a:xfrm>
            <a:off x="3281363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126F06E-42B3-4FF9-9F52-D5179E5A43F0}"/>
              </a:ext>
            </a:extLst>
          </p:cNvPr>
          <p:cNvSpPr>
            <a:spLocks noGrp="1"/>
          </p:cNvSpPr>
          <p:nvPr/>
        </p:nvSpPr>
        <p:spPr>
          <a:xfrm>
            <a:off x="3357563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CaO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18931280-E76C-4F44-A19D-8906BFED4A67}"/>
              </a:ext>
            </a:extLst>
          </p:cNvPr>
          <p:cNvSpPr>
            <a:spLocks noGrp="1"/>
          </p:cNvSpPr>
          <p:nvPr/>
        </p:nvSpPr>
        <p:spPr>
          <a:xfrm>
            <a:off x="5753100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95A5D86-B80B-47DC-8FED-6B1EA9FA7C86}"/>
              </a:ext>
            </a:extLst>
          </p:cNvPr>
          <p:cNvSpPr>
            <a:spLocks noGrp="1"/>
          </p:cNvSpPr>
          <p:nvPr/>
        </p:nvSpPr>
        <p:spPr>
          <a:xfrm>
            <a:off x="5895975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C74BE00-7921-46A7-8424-1B4850B34EFC}"/>
              </a:ext>
            </a:extLst>
          </p:cNvPr>
          <p:cNvSpPr>
            <a:spLocks noGrp="1"/>
          </p:cNvSpPr>
          <p:nvPr/>
        </p:nvSpPr>
        <p:spPr>
          <a:xfrm>
            <a:off x="5972175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Ca(OH)₂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58F76829-0D39-4933-991D-17FA4A5EBF70}"/>
              </a:ext>
            </a:extLst>
          </p:cNvPr>
          <p:cNvSpPr>
            <a:spLocks noGrp="1"/>
          </p:cNvSpPr>
          <p:nvPr/>
        </p:nvSpPr>
        <p:spPr>
          <a:xfrm>
            <a:off x="8367713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F9F8F49-D393-4B1F-A952-6B57B23E5BCD}"/>
              </a:ext>
            </a:extLst>
          </p:cNvPr>
          <p:cNvSpPr>
            <a:spLocks noGrp="1"/>
          </p:cNvSpPr>
          <p:nvPr/>
        </p:nvSpPr>
        <p:spPr>
          <a:xfrm>
            <a:off x="8510588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AC33064-37F3-48EB-9B92-8C48A1EBE2A7}"/>
              </a:ext>
            </a:extLst>
          </p:cNvPr>
          <p:cNvSpPr>
            <a:spLocks noGrp="1"/>
          </p:cNvSpPr>
          <p:nvPr/>
        </p:nvSpPr>
        <p:spPr>
          <a:xfrm>
            <a:off x="8586788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CaCO₃</a:t>
            </a:r>
          </a:p>
        </p:txBody>
      </p:sp>
    </p:spTree>
    <p:extLst>
      <p:ext uri="{BB962C8B-B14F-4D97-AF65-F5344CB8AC3E}">
        <p14:creationId xmlns:p14="http://schemas.microsoft.com/office/powerpoint/2010/main" val="16949572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CAE158E-B79B-407A-86C6-B4C3895DFB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BF538C-5DDE-43E9-8A5C-0984EA252905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F4F8355-FDD5-4CBB-8A30-DC353609C48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687F72-4B3C-4061-BE8B-5261DAF390DF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CE9D59-3A7D-4318-A06B-8987C90311D1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Цемент пен әк: салыстыру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FA829D-21DF-4F70-A102-8D5A194A3FE3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094D78-B29E-40B1-9AB4-8697822F736A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E046344-1970-41F9-BCE2-029411FB8D0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8E358FF-0A45-4871-B81E-7DE693435344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относится к гидравлическим вяжущим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Воздушная известь медленнее набирает прочность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применяют в конструкционных материалах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Известь улучшает пластичность и применяется для модификации грунтов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2CF4129-043A-43A3-BCB0-470A836F7231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гидравликалық тұтқырғыштарға жатады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Ауалық әк беріктікті баяу жинайды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конструкциялық материалдарда қолданылады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Әк иілімділікті жақсартып, топырақты модификациялауда қолданылады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B30CCE9-1BFE-4B0E-B852-DD090889E8D0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4E5D1E7-78E3-42AA-B530-4AA1EBEDEAC0}"/>
              </a:ext>
            </a:extLst>
          </p:cNvPr>
          <p:cNvSpPr>
            <a:spLocks noGrp="1"/>
          </p:cNvSpPr>
          <p:nvPr/>
        </p:nvSpPr>
        <p:spPr>
          <a:xfrm>
            <a:off x="6477000" y="1952625"/>
            <a:ext cx="1555750" cy="881063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40B7273-885B-4A22-BA0D-6D8005F58676}"/>
              </a:ext>
            </a:extLst>
          </p:cNvPr>
          <p:cNvSpPr>
            <a:spLocks noGrp="1"/>
          </p:cNvSpPr>
          <p:nvPr/>
        </p:nvSpPr>
        <p:spPr>
          <a:xfrm>
            <a:off x="6534150" y="2000250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Критерий / Өлшем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A85EF97-3EFB-4A98-B663-1FE33340CB07}"/>
              </a:ext>
            </a:extLst>
          </p:cNvPr>
          <p:cNvSpPr>
            <a:spLocks noGrp="1"/>
          </p:cNvSpPr>
          <p:nvPr/>
        </p:nvSpPr>
        <p:spPr>
          <a:xfrm>
            <a:off x="8032750" y="1952625"/>
            <a:ext cx="1555750" cy="881063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164B87-0AD9-438C-8E94-8C53FBAB1A9A}"/>
              </a:ext>
            </a:extLst>
          </p:cNvPr>
          <p:cNvSpPr>
            <a:spLocks noGrp="1"/>
          </p:cNvSpPr>
          <p:nvPr/>
        </p:nvSpPr>
        <p:spPr>
          <a:xfrm>
            <a:off x="8089900" y="2000250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Портландцемент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C6DA366-0C86-44D9-853A-03ABE72D3952}"/>
              </a:ext>
            </a:extLst>
          </p:cNvPr>
          <p:cNvSpPr>
            <a:spLocks noGrp="1"/>
          </p:cNvSpPr>
          <p:nvPr/>
        </p:nvSpPr>
        <p:spPr>
          <a:xfrm>
            <a:off x="9588500" y="1952625"/>
            <a:ext cx="1555750" cy="881063"/>
          </a:xfrm>
          <a:prstGeom prst="rect">
            <a:avLst/>
          </a:prstGeom>
          <a:solidFill>
            <a:srgbClr val="123047"/>
          </a:solidFill>
          <a:ln w="11430">
            <a:solidFill>
              <a:srgbClr val="B7C7D0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15EF14B-CBBD-4179-A09F-E70747A81486}"/>
              </a:ext>
            </a:extLst>
          </p:cNvPr>
          <p:cNvSpPr>
            <a:spLocks noGrp="1"/>
          </p:cNvSpPr>
          <p:nvPr/>
        </p:nvSpPr>
        <p:spPr>
          <a:xfrm>
            <a:off x="9645650" y="2000250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Воздушная известь / Ауалық әк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443E28D-694C-4F98-AFB4-7E967FF2F40A}"/>
              </a:ext>
            </a:extLst>
          </p:cNvPr>
          <p:cNvSpPr>
            <a:spLocks noGrp="1"/>
          </p:cNvSpPr>
          <p:nvPr/>
        </p:nvSpPr>
        <p:spPr>
          <a:xfrm>
            <a:off x="6477000" y="2833688"/>
            <a:ext cx="1555750" cy="881063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7F89F16-160C-4EE0-960D-1A64C4217417}"/>
              </a:ext>
            </a:extLst>
          </p:cNvPr>
          <p:cNvSpPr>
            <a:spLocks noGrp="1"/>
          </p:cNvSpPr>
          <p:nvPr/>
        </p:nvSpPr>
        <p:spPr>
          <a:xfrm>
            <a:off x="6534150" y="2881313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Среда / Орта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B3E9FAC-4845-427C-B8F8-C00C455EE17A}"/>
              </a:ext>
            </a:extLst>
          </p:cNvPr>
          <p:cNvSpPr>
            <a:spLocks noGrp="1"/>
          </p:cNvSpPr>
          <p:nvPr/>
        </p:nvSpPr>
        <p:spPr>
          <a:xfrm>
            <a:off x="8032750" y="2833688"/>
            <a:ext cx="1555750" cy="881063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D124310-42F5-4FB6-A0FB-E1994A79CECB}"/>
              </a:ext>
            </a:extLst>
          </p:cNvPr>
          <p:cNvSpPr>
            <a:spLocks noGrp="1"/>
          </p:cNvSpPr>
          <p:nvPr/>
        </p:nvSpPr>
        <p:spPr>
          <a:xfrm>
            <a:off x="8089900" y="2881313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вода и воздух / су және ауа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B30951C-CD8E-45F1-A084-78B3023A11FA}"/>
              </a:ext>
            </a:extLst>
          </p:cNvPr>
          <p:cNvSpPr>
            <a:spLocks noGrp="1"/>
          </p:cNvSpPr>
          <p:nvPr/>
        </p:nvSpPr>
        <p:spPr>
          <a:xfrm>
            <a:off x="9588500" y="2833688"/>
            <a:ext cx="1555750" cy="881063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D8F1083-97FC-41B7-B4ED-97EC7E8682E3}"/>
              </a:ext>
            </a:extLst>
          </p:cNvPr>
          <p:cNvSpPr>
            <a:spLocks noGrp="1"/>
          </p:cNvSpPr>
          <p:nvPr/>
        </p:nvSpPr>
        <p:spPr>
          <a:xfrm>
            <a:off x="9645650" y="2881313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преимущественно воздух / негізінен ауа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FF19A83-EAC4-465D-93D9-BABBC725A62C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1555750" cy="881063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BB2C071-AB46-483B-8184-1BDEF970ED51}"/>
              </a:ext>
            </a:extLst>
          </p:cNvPr>
          <p:cNvSpPr>
            <a:spLocks noGrp="1"/>
          </p:cNvSpPr>
          <p:nvPr/>
        </p:nvSpPr>
        <p:spPr>
          <a:xfrm>
            <a:off x="6534150" y="3762375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Прочность / Беріктік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DA831F5-B4D0-4D6E-9B2E-A0A3615C3BD1}"/>
              </a:ext>
            </a:extLst>
          </p:cNvPr>
          <p:cNvSpPr>
            <a:spLocks noGrp="1"/>
          </p:cNvSpPr>
          <p:nvPr/>
        </p:nvSpPr>
        <p:spPr>
          <a:xfrm>
            <a:off x="8032750" y="3714750"/>
            <a:ext cx="1555750" cy="881063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24BA639-C288-4D29-BC6A-7A3814DD0FDE}"/>
              </a:ext>
            </a:extLst>
          </p:cNvPr>
          <p:cNvSpPr>
            <a:spLocks noGrp="1"/>
          </p:cNvSpPr>
          <p:nvPr/>
        </p:nvSpPr>
        <p:spPr>
          <a:xfrm>
            <a:off x="8089900" y="3762375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выше / жоғары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3D3ED13-E10F-47D5-AA96-D4659C483911}"/>
              </a:ext>
            </a:extLst>
          </p:cNvPr>
          <p:cNvSpPr>
            <a:spLocks noGrp="1"/>
          </p:cNvSpPr>
          <p:nvPr/>
        </p:nvSpPr>
        <p:spPr>
          <a:xfrm>
            <a:off x="9588500" y="3714750"/>
            <a:ext cx="1555750" cy="881063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28DBD46-BB85-4B9B-A612-F5E745279616}"/>
              </a:ext>
            </a:extLst>
          </p:cNvPr>
          <p:cNvSpPr>
            <a:spLocks noGrp="1"/>
          </p:cNvSpPr>
          <p:nvPr/>
        </p:nvSpPr>
        <p:spPr>
          <a:xfrm>
            <a:off x="9645650" y="3762375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ниже / төмен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8C9E313-BB7D-451C-81DD-E3AF04FE2764}"/>
              </a:ext>
            </a:extLst>
          </p:cNvPr>
          <p:cNvSpPr>
            <a:spLocks noGrp="1"/>
          </p:cNvSpPr>
          <p:nvPr/>
        </p:nvSpPr>
        <p:spPr>
          <a:xfrm>
            <a:off x="6477000" y="4595813"/>
            <a:ext cx="1555750" cy="881063"/>
          </a:xfrm>
          <a:prstGeom prst="rect">
            <a:avLst/>
          </a:prstGeom>
          <a:solidFill>
            <a:srgbClr val="EAF2F5"/>
          </a:solidFill>
          <a:ln w="11430">
            <a:solidFill>
              <a:srgbClr val="B7C7D0"/>
            </a:solidFill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F1E63AA-0C91-47B9-9DE2-7D1FEA5DB070}"/>
              </a:ext>
            </a:extLst>
          </p:cNvPr>
          <p:cNvSpPr>
            <a:spLocks noGrp="1"/>
          </p:cNvSpPr>
          <p:nvPr/>
        </p:nvSpPr>
        <p:spPr>
          <a:xfrm>
            <a:off x="6534150" y="4643438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Роль / Рөл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5AD9F81-13C6-4546-B3E8-A7BE096AB86F}"/>
              </a:ext>
            </a:extLst>
          </p:cNvPr>
          <p:cNvSpPr>
            <a:spLocks noGrp="1"/>
          </p:cNvSpPr>
          <p:nvPr/>
        </p:nvSpPr>
        <p:spPr>
          <a:xfrm>
            <a:off x="8032750" y="4595813"/>
            <a:ext cx="1555750" cy="881063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5AB3626-E19C-49F2-B12B-AD884F60EB5D}"/>
              </a:ext>
            </a:extLst>
          </p:cNvPr>
          <p:cNvSpPr>
            <a:spLocks noGrp="1"/>
          </p:cNvSpPr>
          <p:nvPr/>
        </p:nvSpPr>
        <p:spPr>
          <a:xfrm>
            <a:off x="8089900" y="4643438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несущая / көтергіш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C647638-1021-41F3-96E4-3D55FBDBDFB7}"/>
              </a:ext>
            </a:extLst>
          </p:cNvPr>
          <p:cNvSpPr>
            <a:spLocks noGrp="1"/>
          </p:cNvSpPr>
          <p:nvPr/>
        </p:nvSpPr>
        <p:spPr>
          <a:xfrm>
            <a:off x="9588500" y="4595813"/>
            <a:ext cx="1555750" cy="881063"/>
          </a:xfrm>
          <a:prstGeom prst="rect">
            <a:avLst/>
          </a:prstGeom>
          <a:solidFill>
            <a:srgbClr val="FFFFFF"/>
          </a:solidFill>
          <a:ln w="11430">
            <a:solidFill>
              <a:srgbClr val="B7C7D0"/>
            </a:solidFill>
          </a:ln>
        </p:spPr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53506B6-CC61-4884-B3A7-E754A0B12218}"/>
              </a:ext>
            </a:extLst>
          </p:cNvPr>
          <p:cNvSpPr>
            <a:spLocks noGrp="1"/>
          </p:cNvSpPr>
          <p:nvPr/>
        </p:nvSpPr>
        <p:spPr>
          <a:xfrm>
            <a:off x="9645650" y="4643438"/>
            <a:ext cx="1441450" cy="785813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 fontScale="97005" lnSpcReduction="10000"/>
          </a:bodyPr>
          <a:lstStyle/>
          <a:p>
            <a:pPr algn="ctr">
              <a:def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пластичность, стабилизация / иілімділік, тұрақтандыру</a:t>
            </a:r>
          </a:p>
        </p:txBody>
      </p:sp>
    </p:spTree>
    <p:extLst>
      <p:ext uri="{BB962C8B-B14F-4D97-AF65-F5344CB8AC3E}">
        <p14:creationId xmlns:p14="http://schemas.microsoft.com/office/powerpoint/2010/main" val="21417045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28E355-3017-4DE3-B966-B8D469BAF7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3883DA-8877-47A9-B34C-603EF6A8A873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34FDED6-5576-4B8F-A751-18C6AE8E995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988785-12A7-451B-B492-C1C349859A29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D035CB-236E-4B73-891E-77B1BCC3DF4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Тақырыптардың қорытынды байланысы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2EA887-0649-47B5-ACA1-65F546AB191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96C441B-A495-491F-9DAE-71862082B7CF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24C44C-A5F6-40E7-9CDC-7AC36F9AB4AD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091F496-C61E-4728-AEEB-3F46F0B93B02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Происхождение формирует состав и структуру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Переработка регулирует размер и форму зерна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Вяжущее объединяет минеральные частицы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Эксплуатационные условия определяют окончательный выбор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D5FD9E2-FB60-4EFE-BF05-13E69233CA50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Шығу тегі құрам мен құрылымды қалыптастырады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Өңдеу түйір өлшемі мен пішінін реттейді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Тұтқырғыш минералдық бөлшектерді біріктіреді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Пайдалану жағдайлары соңғы таңдауды анықтайды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94B7519-7A25-460F-9672-A6E403D07AC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70C1787-877F-4597-BE39-4A92AC2C3E47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0AB0BCF-5D6D-4F62-B51E-997191877C8F}"/>
              </a:ext>
            </a:extLst>
          </p:cNvPr>
          <p:cNvSpPr>
            <a:spLocks noGrp="1"/>
          </p:cNvSpPr>
          <p:nvPr/>
        </p:nvSpPr>
        <p:spPr>
          <a:xfrm>
            <a:off x="742950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ПОРОДА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ЖЫНЫС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D131394B-7331-4CBF-9B20-14A3A0D4ED07}"/>
              </a:ext>
            </a:extLst>
          </p:cNvPr>
          <p:cNvSpPr>
            <a:spLocks noGrp="1"/>
          </p:cNvSpPr>
          <p:nvPr/>
        </p:nvSpPr>
        <p:spPr>
          <a:xfrm>
            <a:off x="3138488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08CF098C-DE39-49B0-AC3D-6E50FEB7EF72}"/>
              </a:ext>
            </a:extLst>
          </p:cNvPr>
          <p:cNvSpPr>
            <a:spLocks noGrp="1"/>
          </p:cNvSpPr>
          <p:nvPr/>
        </p:nvSpPr>
        <p:spPr>
          <a:xfrm>
            <a:off x="3281363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7F2C58C-E15D-4161-8DE6-9ACCC3403409}"/>
              </a:ext>
            </a:extLst>
          </p:cNvPr>
          <p:cNvSpPr>
            <a:spLocks noGrp="1"/>
          </p:cNvSpPr>
          <p:nvPr/>
        </p:nvSpPr>
        <p:spPr>
          <a:xfrm>
            <a:off x="3357563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ЗЕРНО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ТҮЙІР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E21B4B06-FF83-4BDB-A995-D32CCB0B5A9F}"/>
              </a:ext>
            </a:extLst>
          </p:cNvPr>
          <p:cNvSpPr>
            <a:spLocks noGrp="1"/>
          </p:cNvSpPr>
          <p:nvPr/>
        </p:nvSpPr>
        <p:spPr>
          <a:xfrm>
            <a:off x="5753100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9DADEAF3-8A64-4E18-B977-62306068BCBE}"/>
              </a:ext>
            </a:extLst>
          </p:cNvPr>
          <p:cNvSpPr>
            <a:spLocks noGrp="1"/>
          </p:cNvSpPr>
          <p:nvPr/>
        </p:nvSpPr>
        <p:spPr>
          <a:xfrm>
            <a:off x="5895975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9643066-75D1-4935-B888-7C2F052325F2}"/>
              </a:ext>
            </a:extLst>
          </p:cNvPr>
          <p:cNvSpPr>
            <a:spLocks noGrp="1"/>
          </p:cNvSpPr>
          <p:nvPr/>
        </p:nvSpPr>
        <p:spPr>
          <a:xfrm>
            <a:off x="5972175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СМЕСЬ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ҚОСПА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7BCF9A1F-81C9-41C4-9884-F62EDAB011AC}"/>
              </a:ext>
            </a:extLst>
          </p:cNvPr>
          <p:cNvSpPr>
            <a:spLocks noGrp="1"/>
          </p:cNvSpPr>
          <p:nvPr/>
        </p:nvSpPr>
        <p:spPr>
          <a:xfrm>
            <a:off x="8367713" y="4972050"/>
            <a:ext cx="114300" cy="2857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77AA3552-629E-4E45-864F-7B8A07F70193}"/>
              </a:ext>
            </a:extLst>
          </p:cNvPr>
          <p:cNvSpPr>
            <a:spLocks noGrp="1"/>
          </p:cNvSpPr>
          <p:nvPr/>
        </p:nvSpPr>
        <p:spPr>
          <a:xfrm>
            <a:off x="8510588" y="4762500"/>
            <a:ext cx="2443163" cy="704850"/>
          </a:xfrm>
          <a:prstGeom prst="roundRect">
            <a:avLst>
              <a:gd name="adj" fmla="val 1081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A5586C8-5304-472E-8352-11A53751ECFB}"/>
              </a:ext>
            </a:extLst>
          </p:cNvPr>
          <p:cNvSpPr>
            <a:spLocks noGrp="1"/>
          </p:cNvSpPr>
          <p:nvPr/>
        </p:nvSpPr>
        <p:spPr>
          <a:xfrm>
            <a:off x="8586788" y="4857750"/>
            <a:ext cx="2290763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ДОРОЖНЫЙ СЛОЙ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ЖОЛ ҚАБАТЫ</a:t>
            </a:r>
          </a:p>
        </p:txBody>
      </p:sp>
    </p:spTree>
    <p:extLst>
      <p:ext uri="{BB962C8B-B14F-4D97-AF65-F5344CB8AC3E}">
        <p14:creationId xmlns:p14="http://schemas.microsoft.com/office/powerpoint/2010/main" val="16869268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752F746-48CC-4DF0-B61B-F9B1445D17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9287E67-329F-424A-838C-31ACFDBCDE2A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7F1278F-C7D1-4E82-A7D7-89B5F5BE47D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40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74E78F1-92B1-45A9-BDD9-3684372F7794}"/>
              </a:ext>
            </a:extLst>
          </p:cNvPr>
          <p:cNvSpPr>
            <a:spLocks noGrp="1"/>
          </p:cNvSpPr>
          <p:nvPr/>
        </p:nvSpPr>
        <p:spPr>
          <a:xfrm>
            <a:off x="552450" y="3238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 fontScale="98039"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B6ECBF-2395-400E-8715-D911AB0B0536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Бақылау сұрақтары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4F87EED-5EE6-4E6D-B33C-6AE456268572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E5E23C8-13BE-4AC7-A843-1618561037C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763D3B8-991D-4124-98C9-4C43E6778C8C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A5ABE2-893B-4939-839A-1C6E03A234D7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Какие свойства определяют работу материала во влажном холодном климате?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Чем щебень отличается от гравия?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Зачем дробление сочетают с грохочением?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Чем воздушное вяжущее отличается от гидравлического?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21AA6B-7C11-414C-8DF8-DB2F8E30AC3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57150" rIns="76200" bIns="57150" anchor="t">
            <a:normAutofit/>
          </a:bodyPr>
          <a:lstStyle/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Ылғалды суық климатта материал жұмысын қандай қасиеттер анықтайды?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Шағылтас пен қиыршықтастың айырмасы неде?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Ұсақтау не үшін елеумен бірге жүргізіледі?</a:t>
            </a:r>
          </a:p>
          <a:p>
            <a:pPr marL="254000" indent="-127000">
              <a:spcAft>
                <a:spcPts val="45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Ауалық тұтқырғыштың гидравликалық тұтқырғыштан айырмасы қандай?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7877B29-ECA5-4A20-B3A0-4DDE025A211A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AC0EA1C-C381-4CED-A6F6-358E8FB9A68A}"/>
              </a:ext>
            </a:extLst>
          </p:cNvPr>
          <p:cNvSpPr>
            <a:spLocks noGrp="1"/>
          </p:cNvSpPr>
          <p:nvPr/>
        </p:nvSpPr>
        <p:spPr>
          <a:xfrm>
            <a:off x="7905750" y="2476500"/>
            <a:ext cx="2000250" cy="200025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4055667-F39B-4AAF-BC37-AA9B4807FFBA}"/>
              </a:ext>
            </a:extLst>
          </p:cNvPr>
          <p:cNvSpPr>
            <a:spLocks noGrp="1"/>
          </p:cNvSpPr>
          <p:nvPr/>
        </p:nvSpPr>
        <p:spPr>
          <a:xfrm>
            <a:off x="7905750" y="2476500"/>
            <a:ext cx="2000250" cy="2000250"/>
          </a:xfrm>
          <a:prstGeom prst="rect">
            <a:avLst/>
          </a:prstGeom>
          <a:noFill/>
          <a:ln w="0">
            <a:noFill/>
          </a:ln>
        </p:spPr>
        <p:txBody>
          <a:bodyPr wrap="square" lIns="76200" tIns="38100" rIns="76200" bIns="38100" anchor="ctr">
            <a:normAutofit/>
          </a:bodyPr>
          <a:lstStyle/>
          <a:p>
            <a:pPr algn="ctr">
              <a:def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4850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3221</Words>
  <Application>Microsoft Office PowerPoint</Application>
  <DocSecurity>0</DocSecurity>
  <PresentationFormat>Широкоэкранный</PresentationFormat>
  <Paragraphs>700</Paragraphs>
  <Slides>40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3" baseType="lpstr">
      <vt:lpstr>Aptos</vt:lpstr>
      <vt:lpstr>Bitstream Charter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 Бакирбаева</cp:lastModifiedBy>
  <cp:revision>2</cp:revision>
  <dcterms:created xsi:type="dcterms:W3CDTF">2026-09-30T05:31:08Z</dcterms:created>
  <dcterms:modified xsi:type="dcterms:W3CDTF">2026-10-01T02:59:38Z</dcterms:modified>
</cp:coreProperties>
</file>